
<file path=[Content_Types].xml><?xml version="1.0" encoding="utf-8"?>
<Types xmlns="http://schemas.openxmlformats.org/package/2006/content-types">
  <Default Extension="xml" ContentType="application/xml"/>
  <Default Extension="wdp" ContentType="image/vnd.ms-photo"/>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75" r:id="rId3"/>
    <p:sldId id="259" r:id="rId4"/>
    <p:sldId id="260" r:id="rId5"/>
    <p:sldId id="258" r:id="rId6"/>
    <p:sldId id="273" r:id="rId7"/>
    <p:sldId id="272" r:id="rId8"/>
    <p:sldId id="274" r:id="rId9"/>
    <p:sldId id="262" r:id="rId10"/>
    <p:sldId id="264" r:id="rId11"/>
    <p:sldId id="269" r:id="rId12"/>
    <p:sldId id="278" r:id="rId13"/>
    <p:sldId id="279" r:id="rId14"/>
    <p:sldId id="280" r:id="rId15"/>
    <p:sldId id="281" r:id="rId16"/>
    <p:sldId id="267" r:id="rId17"/>
    <p:sldId id="266" r:id="rId18"/>
    <p:sldId id="268" r:id="rId19"/>
    <p:sldId id="271" r:id="rId20"/>
    <p:sldId id="276" r:id="rId21"/>
    <p:sldId id="27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52" autoAdjust="0"/>
  </p:normalViewPr>
  <p:slideViewPr>
    <p:cSldViewPr snapToGrid="0" snapToObjects="1">
      <p:cViewPr>
        <p:scale>
          <a:sx n="125" d="100"/>
          <a:sy n="125" d="100"/>
        </p:scale>
        <p:origin x="-192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1" Type="http://schemas.openxmlformats.org/officeDocument/2006/relationships/image" Target="../media/image13.emf"/><Relationship Id="rId2"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A02505-313D-A64C-8451-847304CA5D90}" type="datetimeFigureOut">
              <a:rPr lang="en-US" smtClean="0"/>
              <a:t>4/23/15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791664-4D96-5840-A94B-B1D36A4767EF}" type="slidenum">
              <a:rPr lang="en-US" smtClean="0"/>
              <a:t>‹#›</a:t>
            </a:fld>
            <a:endParaRPr lang="en-US"/>
          </a:p>
        </p:txBody>
      </p:sp>
    </p:spTree>
    <p:extLst>
      <p:ext uri="{BB962C8B-B14F-4D97-AF65-F5344CB8AC3E}">
        <p14:creationId xmlns:p14="http://schemas.microsoft.com/office/powerpoint/2010/main" val="449839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42 Pied Stilts</a:t>
            </a:r>
          </a:p>
          <a:p>
            <a:r>
              <a:rPr lang="en-US" dirty="0" smtClean="0"/>
              <a:t>1 Australian Ibis</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1</a:t>
            </a:fld>
            <a:endParaRPr lang="en-US"/>
          </a:p>
        </p:txBody>
      </p:sp>
    </p:spTree>
    <p:extLst>
      <p:ext uri="{BB962C8B-B14F-4D97-AF65-F5344CB8AC3E}">
        <p14:creationId xmlns:p14="http://schemas.microsoft.com/office/powerpoint/2010/main" val="333931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Estimates of abundance and occurrence are correlated</a:t>
            </a:r>
            <a:r>
              <a:rPr lang="en-US" baseline="0" dirty="0" smtClean="0"/>
              <a:t> but are significantly non-linear</a:t>
            </a:r>
          </a:p>
          <a:p>
            <a:r>
              <a:rPr lang="en-US" baseline="0" dirty="0" smtClean="0"/>
              <a:t>Estimates of high abundance have relatively low estimates of occurrence</a:t>
            </a:r>
          </a:p>
          <a:p>
            <a:r>
              <a:rPr lang="en-US" baseline="0" dirty="0" smtClean="0"/>
              <a:t>Pintail Top  Winter Spring</a:t>
            </a:r>
          </a:p>
          <a:p>
            <a:r>
              <a:rPr lang="en-US" baseline="0" dirty="0" smtClean="0"/>
              <a:t>Crane Bottom Winter Spring</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21</a:t>
            </a:fld>
            <a:endParaRPr lang="en-US"/>
          </a:p>
        </p:txBody>
      </p:sp>
    </p:spTree>
    <p:extLst>
      <p:ext uri="{BB962C8B-B14F-4D97-AF65-F5344CB8AC3E}">
        <p14:creationId xmlns:p14="http://schemas.microsoft.com/office/powerpoint/2010/main" val="61446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85C8C294-8A30-1643-BF0E-EA2FCCF9915B}" type="slidenum">
              <a:rPr lang="en-US" smtClean="0"/>
              <a:pPr>
                <a:defRPr/>
              </a:pPr>
              <a:t>2</a:t>
            </a:fld>
            <a:endParaRPr lang="en-US"/>
          </a:p>
        </p:txBody>
      </p:sp>
    </p:spTree>
    <p:extLst>
      <p:ext uri="{BB962C8B-B14F-4D97-AF65-F5344CB8AC3E}">
        <p14:creationId xmlns:p14="http://schemas.microsoft.com/office/powerpoint/2010/main" val="339995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eBird- 250</a:t>
            </a:r>
            <a:r>
              <a:rPr lang="en-US" baseline="0" dirty="0" smtClean="0"/>
              <a:t> million records from 15 million checklists</a:t>
            </a:r>
          </a:p>
          <a:p>
            <a:endParaRPr lang="en-US" baseline="0" dirty="0" smtClean="0"/>
          </a:p>
          <a:p>
            <a:r>
              <a:rPr lang="en-US" baseline="0" dirty="0" smtClean="0"/>
              <a:t>Around each location @4.5 million locations, we want high res</a:t>
            </a:r>
          </a:p>
        </p:txBody>
      </p:sp>
      <p:sp>
        <p:nvSpPr>
          <p:cNvPr id="4" name="Slide Number Placeholder 3"/>
          <p:cNvSpPr>
            <a:spLocks noGrp="1"/>
          </p:cNvSpPr>
          <p:nvPr>
            <p:ph type="sldNum" sz="quarter" idx="10"/>
          </p:nvPr>
        </p:nvSpPr>
        <p:spPr/>
        <p:txBody>
          <a:bodyPr/>
          <a:lstStyle/>
          <a:p>
            <a:fld id="{0C791664-4D96-5840-A94B-B1D36A4767EF}" type="slidenum">
              <a:rPr lang="en-US" smtClean="0"/>
              <a:t>6</a:t>
            </a:fld>
            <a:endParaRPr lang="en-US"/>
          </a:p>
        </p:txBody>
      </p:sp>
    </p:spTree>
    <p:extLst>
      <p:ext uri="{BB962C8B-B14F-4D97-AF65-F5344CB8AC3E}">
        <p14:creationId xmlns:p14="http://schemas.microsoft.com/office/powerpoint/2010/main" val="330014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Zero</a:t>
            </a:r>
            <a:r>
              <a:rPr lang="en-US" baseline="0" dirty="0" smtClean="0"/>
              <a:t> inflated Boosted Regression Tree</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9</a:t>
            </a:fld>
            <a:endParaRPr lang="en-US"/>
          </a:p>
        </p:txBody>
      </p:sp>
    </p:spTree>
    <p:extLst>
      <p:ext uri="{BB962C8B-B14F-4D97-AF65-F5344CB8AC3E}">
        <p14:creationId xmlns:p14="http://schemas.microsoft.com/office/powerpoint/2010/main" val="70867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 of middle</a:t>
            </a:r>
          </a:p>
          <a:p>
            <a:r>
              <a:rPr lang="en-US" dirty="0" smtClean="0"/>
              <a:t>Talk about frequency and abundance</a:t>
            </a:r>
            <a:r>
              <a:rPr lang="en-US" baseline="0" dirty="0" smtClean="0"/>
              <a:t> is useful</a:t>
            </a:r>
          </a:p>
          <a:p>
            <a:r>
              <a:rPr lang="en-US" baseline="0" dirty="0" smtClean="0"/>
              <a:t>Abundance more information on places</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11</a:t>
            </a:fld>
            <a:endParaRPr lang="en-US"/>
          </a:p>
        </p:txBody>
      </p:sp>
    </p:spTree>
    <p:extLst>
      <p:ext uri="{BB962C8B-B14F-4D97-AF65-F5344CB8AC3E}">
        <p14:creationId xmlns:p14="http://schemas.microsoft.com/office/powerpoint/2010/main" val="335373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occurrence and </a:t>
            </a:r>
            <a:r>
              <a:rPr lang="en-US" dirty="0" err="1" smtClean="0"/>
              <a:t>abudance</a:t>
            </a:r>
            <a:r>
              <a:rPr lang="en-US" baseline="0" dirty="0" smtClean="0"/>
              <a:t> for Northern Pintail mid-January. Black regions denote the 200 locations with the highest estimated occurrence or abundance</a:t>
            </a:r>
          </a:p>
          <a:p>
            <a:endParaRPr lang="en-US" baseline="0" dirty="0" smtClean="0"/>
          </a:p>
          <a:p>
            <a:r>
              <a:rPr lang="en-US" baseline="0" dirty="0" smtClean="0"/>
              <a:t>Locations for abundance correlated with Pintail </a:t>
            </a:r>
            <a:r>
              <a:rPr lang="en-US" baseline="0" dirty="0" err="1" smtClean="0"/>
              <a:t>abunance</a:t>
            </a:r>
            <a:r>
              <a:rPr lang="en-US" baseline="0" dirty="0" smtClean="0"/>
              <a:t> made from aerial surveys &gt;90 of all NOPI in </a:t>
            </a:r>
            <a:r>
              <a:rPr lang="en-US" baseline="0" dirty="0" err="1" smtClean="0"/>
              <a:t>Sacremanto</a:t>
            </a:r>
            <a:r>
              <a:rPr lang="en-US" baseline="0" dirty="0" smtClean="0"/>
              <a:t> Valley</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16</a:t>
            </a:fld>
            <a:endParaRPr lang="en-US"/>
          </a:p>
        </p:txBody>
      </p:sp>
    </p:spTree>
    <p:extLst>
      <p:ext uri="{BB962C8B-B14F-4D97-AF65-F5344CB8AC3E}">
        <p14:creationId xmlns:p14="http://schemas.microsoft.com/office/powerpoint/2010/main" val="39650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50 </a:t>
            </a:r>
            <a:r>
              <a:rPr lang="en-US" dirty="0" err="1" smtClean="0"/>
              <a:t>Abunance</a:t>
            </a:r>
            <a:r>
              <a:rPr lang="en-US" baseline="0" dirty="0" smtClean="0"/>
              <a:t> locations crosses</a:t>
            </a:r>
          </a:p>
          <a:p>
            <a:r>
              <a:rPr lang="en-US" baseline="0" dirty="0" smtClean="0"/>
              <a:t>Top 50 occurrence locations circles</a:t>
            </a:r>
          </a:p>
          <a:p>
            <a:r>
              <a:rPr lang="en-US" baseline="0" dirty="0" smtClean="0"/>
              <a:t>Grays are overlaps</a:t>
            </a:r>
          </a:p>
          <a:p>
            <a:r>
              <a:rPr lang="en-US" baseline="0" dirty="0" smtClean="0"/>
              <a:t>Little overlap between locations.</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17</a:t>
            </a:fld>
            <a:endParaRPr lang="en-US"/>
          </a:p>
        </p:txBody>
      </p:sp>
    </p:spTree>
    <p:extLst>
      <p:ext uri="{BB962C8B-B14F-4D97-AF65-F5344CB8AC3E}">
        <p14:creationId xmlns:p14="http://schemas.microsoft.com/office/powerpoint/2010/main" val="313698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Arrival and departure dates are more clearly defined with abundance</a:t>
            </a:r>
            <a:endParaRPr lang="en-US" dirty="0"/>
          </a:p>
        </p:txBody>
      </p:sp>
      <p:sp>
        <p:nvSpPr>
          <p:cNvPr id="4" name="Slide Number Placeholder 3"/>
          <p:cNvSpPr>
            <a:spLocks noGrp="1"/>
          </p:cNvSpPr>
          <p:nvPr>
            <p:ph type="sldNum" sz="quarter" idx="10"/>
          </p:nvPr>
        </p:nvSpPr>
        <p:spPr/>
        <p:txBody>
          <a:bodyPr/>
          <a:lstStyle/>
          <a:p>
            <a:fld id="{0C791664-4D96-5840-A94B-B1D36A4767EF}" type="slidenum">
              <a:rPr lang="en-US" smtClean="0"/>
              <a:t>18</a:t>
            </a:fld>
            <a:endParaRPr lang="en-US"/>
          </a:p>
        </p:txBody>
      </p:sp>
    </p:spTree>
    <p:extLst>
      <p:ext uri="{BB962C8B-B14F-4D97-AF65-F5344CB8AC3E}">
        <p14:creationId xmlns:p14="http://schemas.microsoft.com/office/powerpoint/2010/main" val="350093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 observations from the Citizen Science Project </a:t>
            </a:r>
            <a:r>
              <a:rPr lang="en-US" dirty="0" err="1"/>
              <a:t>eBird</a:t>
            </a:r>
            <a:r>
              <a:rPr lang="en-US" dirty="0"/>
              <a:t> is joined with NASA earth imagery high performance computing and data intensive  analytics provide habitat conservation at a very fined scale—at the rice field. </a:t>
            </a:r>
          </a:p>
          <a:p>
            <a:endParaRPr lang="en-US" dirty="0"/>
          </a:p>
          <a:p>
            <a:r>
              <a:rPr lang="en-US" b="1" dirty="0" err="1"/>
              <a:t>BirdReturns</a:t>
            </a:r>
            <a:r>
              <a:rPr lang="en-US" dirty="0"/>
              <a:t> — Big data analytics and market-based approaches for dynamic conservation of migratory bird habitat have made an additional 20,000 acres of suitable habitat for migrating </a:t>
            </a:r>
            <a:r>
              <a:rPr lang="en-US" dirty="0" err="1"/>
              <a:t>waterbirds</a:t>
            </a:r>
            <a:r>
              <a:rPr lang="en-US" dirty="0"/>
              <a:t> in California.</a:t>
            </a:r>
          </a:p>
          <a:p>
            <a:endParaRPr lang="en-US" baseline="0" dirty="0" smtClean="0">
              <a:solidFill>
                <a:srgbClr val="FF0000"/>
              </a:solidFill>
            </a:endParaRPr>
          </a:p>
          <a:p>
            <a:pPr defTabSz="897301" eaLnBrk="0" fontAlgn="base" hangingPunct="0">
              <a:spcBef>
                <a:spcPct val="30000"/>
              </a:spcBef>
              <a:spcAft>
                <a:spcPct val="0"/>
              </a:spcAft>
              <a:defRPr/>
            </a:pPr>
            <a:r>
              <a:rPr lang="en-US" b="1" dirty="0" smtClean="0"/>
              <a:t>1. The Pacific Flyway </a:t>
            </a:r>
            <a:r>
              <a:rPr lang="en-US" dirty="0" smtClean="0"/>
              <a:t>is a major migration conduit for waterbirds in the Western Hemisphere. </a:t>
            </a:r>
          </a:p>
          <a:p>
            <a:pPr defTabSz="897301" eaLnBrk="0" fontAlgn="base" hangingPunct="0">
              <a:spcBef>
                <a:spcPct val="30000"/>
              </a:spcBef>
              <a:spcAft>
                <a:spcPct val="0"/>
              </a:spcAft>
              <a:defRPr/>
            </a:pPr>
            <a:endParaRPr lang="en-US" dirty="0" smtClean="0"/>
          </a:p>
          <a:p>
            <a:pPr defTabSz="897301" eaLnBrk="0" fontAlgn="base" hangingPunct="0">
              <a:spcBef>
                <a:spcPct val="30000"/>
              </a:spcBef>
              <a:spcAft>
                <a:spcPct val="0"/>
              </a:spcAft>
              <a:defRPr/>
            </a:pPr>
            <a:r>
              <a:rPr lang="en-US" b="1" dirty="0" smtClean="0"/>
              <a:t>2. </a:t>
            </a:r>
            <a:r>
              <a:rPr lang="en-US" dirty="0" smtClean="0"/>
              <a:t>Bird observations from the Citizen Science Project eBird are joined with NASA MODIS and ASTER</a:t>
            </a:r>
            <a:r>
              <a:rPr lang="en-US" baseline="0" dirty="0" smtClean="0"/>
              <a:t> </a:t>
            </a:r>
            <a:r>
              <a:rPr lang="en-US" dirty="0" smtClean="0"/>
              <a:t>earth imagery, high performance computing, and data intensive analytics to predict the location of bird populations with fine spatial resolution.</a:t>
            </a:r>
          </a:p>
          <a:p>
            <a:pPr defTabSz="897301" eaLnBrk="0" fontAlgn="base" hangingPunct="0">
              <a:spcBef>
                <a:spcPct val="30000"/>
              </a:spcBef>
              <a:spcAft>
                <a:spcPct val="0"/>
              </a:spcAft>
              <a:defRPr/>
            </a:pPr>
            <a:r>
              <a:rPr lang="en-US" dirty="0" smtClean="0"/>
              <a:t>The map shows the weekly change in occurrence of waterbirds as they move from their wintering grounds</a:t>
            </a:r>
            <a:r>
              <a:rPr lang="en-US" baseline="0" dirty="0" smtClean="0"/>
              <a:t> to their breeding grounds. The map shows a 1-year cycle beginning in January and ending in December. Note how you can see flyways and migration stopover information as birds move from Mexico and the Caribbean to northern Canada and Alaska. Brighter (hotter we call these heat maps) areas indicate birds at higher abundance.</a:t>
            </a:r>
            <a:endParaRPr lang="en-US" dirty="0" smtClean="0"/>
          </a:p>
          <a:p>
            <a:pPr defTabSz="897301" eaLnBrk="0" fontAlgn="base" hangingPunct="0">
              <a:spcBef>
                <a:spcPct val="30000"/>
              </a:spcBef>
              <a:spcAft>
                <a:spcPct val="0"/>
              </a:spcAft>
              <a:defRPr/>
            </a:pPr>
            <a:endParaRPr lang="en-US" dirty="0" smtClean="0"/>
          </a:p>
          <a:p>
            <a:pPr defTabSz="897301" eaLnBrk="0" fontAlgn="base" hangingPunct="0">
              <a:spcBef>
                <a:spcPct val="30000"/>
              </a:spcBef>
              <a:spcAft>
                <a:spcPct val="0"/>
              </a:spcAft>
              <a:defRPr/>
            </a:pPr>
            <a:r>
              <a:rPr lang="en-US" b="1" dirty="0" smtClean="0"/>
              <a:t>3. eBird models can be used across</a:t>
            </a:r>
            <a:r>
              <a:rPr lang="en-US" b="1" baseline="0" dirty="0" smtClean="0"/>
              <a:t> scales—hemispheric (2) down to a rice field (3). Waterbird a</a:t>
            </a:r>
            <a:r>
              <a:rPr lang="en-US" b="1" dirty="0" smtClean="0"/>
              <a:t>bundance estimates </a:t>
            </a:r>
            <a:r>
              <a:rPr lang="en-US" b="0" dirty="0" smtClean="0"/>
              <a:t>are provided</a:t>
            </a:r>
            <a:r>
              <a:rPr lang="en-US" b="0" baseline="0" dirty="0" smtClean="0"/>
              <a:t> to TNC land managers and economists</a:t>
            </a:r>
            <a:r>
              <a:rPr lang="en-US" b="1" dirty="0" smtClean="0"/>
              <a:t> </a:t>
            </a:r>
            <a:r>
              <a:rPr lang="en-US" dirty="0" smtClean="0"/>
              <a:t>at 1.5 km squared resolution are made for waterbirds in California’s Central Valley who use these data to decide which fields should be targeted for flooding . The brightest (hottest) locations on the map (i.e. the northern</a:t>
            </a:r>
            <a:r>
              <a:rPr lang="en-US" baseline="0" dirty="0" smtClean="0"/>
              <a:t> part of the Sacramento Valley) were areas targeted by the TNC.</a:t>
            </a:r>
            <a:endParaRPr lang="en-US" dirty="0" smtClean="0"/>
          </a:p>
          <a:p>
            <a:pPr defTabSz="897301" eaLnBrk="0" fontAlgn="base" hangingPunct="0">
              <a:spcBef>
                <a:spcPct val="30000"/>
              </a:spcBef>
              <a:spcAft>
                <a:spcPct val="0"/>
              </a:spcAft>
              <a:defRPr/>
            </a:pPr>
            <a:endParaRPr lang="en-US" dirty="0" smtClean="0"/>
          </a:p>
          <a:p>
            <a:pPr defTabSz="897301" eaLnBrk="0" fontAlgn="base" hangingPunct="0">
              <a:spcBef>
                <a:spcPct val="30000"/>
              </a:spcBef>
              <a:spcAft>
                <a:spcPct val="0"/>
              </a:spcAft>
              <a:defRPr/>
            </a:pPr>
            <a:r>
              <a:rPr lang="en-US" b="1" dirty="0" smtClean="0"/>
              <a:t>The TNC in California </a:t>
            </a:r>
            <a:r>
              <a:rPr lang="en-US" b="0" baseline="0" dirty="0" smtClean="0"/>
              <a:t> uses a REVERSE AUCTION approach to </a:t>
            </a:r>
            <a:r>
              <a:rPr lang="en-US" dirty="0" smtClean="0"/>
              <a:t>solicit bids from rice growers to keep fields flooded during migration. TNC then</a:t>
            </a:r>
            <a:r>
              <a:rPr lang="en-US" baseline="0" dirty="0" smtClean="0"/>
              <a:t> pays farmers to keep fields flooded during critical migration times. TNC was able to enroll 20,000 acres of temporary habitat that maximized waterbird productivity for less than 1% of the cost of purchasing </a:t>
            </a:r>
            <a:r>
              <a:rPr lang="en-US" baseline="0" smtClean="0"/>
              <a:t>conservation easements. </a:t>
            </a:r>
            <a:endParaRPr lang="en-US" dirty="0" smtClean="0"/>
          </a:p>
          <a:p>
            <a:pPr defTabSz="897301" eaLnBrk="0" fontAlgn="base" hangingPunct="0">
              <a:spcBef>
                <a:spcPct val="30000"/>
              </a:spcBef>
              <a:spcAft>
                <a:spcPct val="0"/>
              </a:spcAft>
              <a:defRPr/>
            </a:pPr>
            <a:endParaRPr lang="en-US" dirty="0" smtClean="0"/>
          </a:p>
          <a:p>
            <a:pPr defTabSz="897301" eaLnBrk="0" fontAlgn="base" hangingPunct="0">
              <a:spcBef>
                <a:spcPct val="30000"/>
              </a:spcBef>
              <a:spcAft>
                <a:spcPct val="0"/>
              </a:spcAft>
              <a:defRPr/>
            </a:pPr>
            <a:endParaRPr lang="en-US" dirty="0" smtClean="0"/>
          </a:p>
          <a:p>
            <a:pPr defTabSz="897301" eaLnBrk="0" fontAlgn="base" hangingPunct="0">
              <a:spcBef>
                <a:spcPct val="30000"/>
              </a:spcBef>
              <a:spcAft>
                <a:spcPct val="0"/>
              </a:spcAft>
              <a:defRPr/>
            </a:pPr>
            <a:endParaRPr lang="en-US" dirty="0" smtClean="0"/>
          </a:p>
          <a:p>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95DB0143-848B-43E0-B365-DFA3F0B93F2E}" type="slidenum">
              <a:rPr lang="en-US" smtClean="0"/>
              <a:pPr/>
              <a:t>19</a:t>
            </a:fld>
            <a:endParaRPr lang="en-US" dirty="0"/>
          </a:p>
        </p:txBody>
      </p:sp>
    </p:spTree>
    <p:extLst>
      <p:ext uri="{BB962C8B-B14F-4D97-AF65-F5344CB8AC3E}">
        <p14:creationId xmlns:p14="http://schemas.microsoft.com/office/powerpoint/2010/main" val="269358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558F6C-EC15-BB4A-8159-6049EA87AFFC}"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139140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58F6C-EC15-BB4A-8159-6049EA87AFFC}"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264128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58F6C-EC15-BB4A-8159-6049EA87AFFC}"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405108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58F6C-EC15-BB4A-8159-6049EA87AFFC}"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87472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58F6C-EC15-BB4A-8159-6049EA87AFFC}"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373247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558F6C-EC15-BB4A-8159-6049EA87AFFC}"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158893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558F6C-EC15-BB4A-8159-6049EA87AFFC}" type="datetimeFigureOut">
              <a:rPr lang="en-US" smtClean="0"/>
              <a:t>4/23/15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192544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558F6C-EC15-BB4A-8159-6049EA87AFFC}" type="datetimeFigureOut">
              <a:rPr lang="en-US" smtClean="0"/>
              <a:t>4/23/15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148929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58F6C-EC15-BB4A-8159-6049EA87AFFC}" type="datetimeFigureOut">
              <a:rPr lang="en-US" smtClean="0"/>
              <a:t>4/23/15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167689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58F6C-EC15-BB4A-8159-6049EA87AFFC}"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89208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58F6C-EC15-BB4A-8159-6049EA87AFFC}"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C3507-9687-5A4B-88C6-3F6CBF250F62}" type="slidenum">
              <a:rPr lang="en-US" smtClean="0"/>
              <a:t>‹#›</a:t>
            </a:fld>
            <a:endParaRPr lang="en-US"/>
          </a:p>
        </p:txBody>
      </p:sp>
    </p:spTree>
    <p:extLst>
      <p:ext uri="{BB962C8B-B14F-4D97-AF65-F5344CB8AC3E}">
        <p14:creationId xmlns:p14="http://schemas.microsoft.com/office/powerpoint/2010/main" val="24619822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58F6C-EC15-BB4A-8159-6049EA87AFFC}" type="datetimeFigureOut">
              <a:rPr lang="en-US" smtClean="0"/>
              <a:t>4/23/15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C3507-9687-5A4B-88C6-3F6CBF250F62}" type="slidenum">
              <a:rPr lang="en-US" smtClean="0"/>
              <a:t>‹#›</a:t>
            </a:fld>
            <a:endParaRPr lang="en-US"/>
          </a:p>
        </p:txBody>
      </p:sp>
    </p:spTree>
    <p:extLst>
      <p:ext uri="{BB962C8B-B14F-4D97-AF65-F5344CB8AC3E}">
        <p14:creationId xmlns:p14="http://schemas.microsoft.com/office/powerpoint/2010/main" val="578276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png"/><Relationship Id="rId5" Type="http://schemas.openxmlformats.org/officeDocument/2006/relationships/image" Target="../media/image27.jpeg"/><Relationship Id="rId6" Type="http://schemas.microsoft.com/office/2007/relationships/hdphoto" Target="../media/hdphoto1.wdp"/><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17.emf"/><Relationship Id="rId13" Type="http://schemas.openxmlformats.org/officeDocument/2006/relationships/oleObject" Target="../embeddings/oleObject6.bin"/><Relationship Id="rId14" Type="http://schemas.openxmlformats.org/officeDocument/2006/relationships/oleObject" Target="../embeddings/oleObject7.bin"/><Relationship Id="rId15" Type="http://schemas.openxmlformats.org/officeDocument/2006/relationships/image" Target="../media/image18.emf"/><Relationship Id="rId16" Type="http://schemas.openxmlformats.org/officeDocument/2006/relationships/oleObject" Target="../embeddings/oleObject8.bin"/><Relationship Id="rId17"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 Id="rId4" Type="http://schemas.openxmlformats.org/officeDocument/2006/relationships/image" Target="../media/image13.emf"/><Relationship Id="rId5" Type="http://schemas.openxmlformats.org/officeDocument/2006/relationships/oleObject" Target="../embeddings/oleObject2.bin"/><Relationship Id="rId6" Type="http://schemas.openxmlformats.org/officeDocument/2006/relationships/image" Target="../media/image14.emf"/><Relationship Id="rId7" Type="http://schemas.openxmlformats.org/officeDocument/2006/relationships/oleObject" Target="../embeddings/oleObject3.bin"/><Relationship Id="rId8" Type="http://schemas.openxmlformats.org/officeDocument/2006/relationships/image" Target="../media/image15.emf"/><Relationship Id="rId9" Type="http://schemas.openxmlformats.org/officeDocument/2006/relationships/oleObject" Target="../embeddings/oleObject4.bin"/><Relationship Id="rId10"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Most SDM are based on occurrence </a:t>
            </a:r>
          </a:p>
          <a:p>
            <a:pPr lvl="1"/>
            <a:r>
              <a:rPr lang="en-US" dirty="0" smtClean="0"/>
              <a:t>Biodiversity data are primarily the record of the occurrence of an organism at a date and location</a:t>
            </a:r>
          </a:p>
          <a:p>
            <a:pPr lvl="1"/>
            <a:r>
              <a:rPr lang="en-US" dirty="0" smtClean="0"/>
              <a:t>Few broad-scale monitoring projects collect counts of individual organisms and are protocol-driven</a:t>
            </a:r>
            <a:endParaRPr lang="en-US" dirty="0"/>
          </a:p>
        </p:txBody>
      </p:sp>
      <p:pic>
        <p:nvPicPr>
          <p:cNvPr id="4" name="Picture 3" descr="Stilts (1 of 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53" y="0"/>
            <a:ext cx="11646116" cy="7764077"/>
          </a:xfrm>
          <a:prstGeom prst="rect">
            <a:avLst/>
          </a:prstGeom>
        </p:spPr>
      </p:pic>
      <p:sp>
        <p:nvSpPr>
          <p:cNvPr id="2" name="Title 1"/>
          <p:cNvSpPr>
            <a:spLocks noGrp="1"/>
          </p:cNvSpPr>
          <p:nvPr>
            <p:ph type="title"/>
          </p:nvPr>
        </p:nvSpPr>
        <p:spPr/>
        <p:txBody>
          <a:bodyPr>
            <a:noAutofit/>
          </a:bodyPr>
          <a:lstStyle/>
          <a:p>
            <a:r>
              <a:rPr lang="en-US" dirty="0" smtClean="0">
                <a:solidFill>
                  <a:srgbClr val="FFFF00"/>
                </a:solidFill>
              </a:rPr>
              <a:t>Occurrence Versus Abundance in Species Distribution Models</a:t>
            </a:r>
            <a:endParaRPr lang="en-US" dirty="0">
              <a:solidFill>
                <a:srgbClr val="FFFF00"/>
              </a:solidFill>
            </a:endParaRPr>
          </a:p>
        </p:txBody>
      </p:sp>
      <p:sp>
        <p:nvSpPr>
          <p:cNvPr id="5" name="Oval 4"/>
          <p:cNvSpPr/>
          <p:nvPr/>
        </p:nvSpPr>
        <p:spPr>
          <a:xfrm>
            <a:off x="7660640" y="1534160"/>
            <a:ext cx="589280" cy="924560"/>
          </a:xfrm>
          <a:prstGeom prst="ellipse">
            <a:avLst/>
          </a:prstGeom>
          <a:noFill/>
          <a:ln w="539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117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Abundance or </a:t>
            </a:r>
            <a:br>
              <a:rPr lang="en-US" dirty="0" smtClean="0"/>
            </a:br>
            <a:r>
              <a:rPr lang="en-US" dirty="0" smtClean="0"/>
              <a:t>Occurrence Estimates	</a:t>
            </a:r>
            <a:endParaRPr lang="en-US" dirty="0"/>
          </a:p>
        </p:txBody>
      </p:sp>
      <p:sp>
        <p:nvSpPr>
          <p:cNvPr id="3" name="Content Placeholder 2"/>
          <p:cNvSpPr>
            <a:spLocks noGrp="1"/>
          </p:cNvSpPr>
          <p:nvPr>
            <p:ph idx="1"/>
          </p:nvPr>
        </p:nvSpPr>
        <p:spPr/>
        <p:txBody>
          <a:bodyPr>
            <a:normAutofit/>
          </a:bodyPr>
          <a:lstStyle/>
          <a:p>
            <a:r>
              <a:rPr lang="en-US" dirty="0"/>
              <a:t>C</a:t>
            </a:r>
            <a:r>
              <a:rPr lang="en-US" dirty="0" smtClean="0"/>
              <a:t>alculated </a:t>
            </a:r>
            <a:r>
              <a:rPr lang="en-US" dirty="0"/>
              <a:t>across the cells of a 3km </a:t>
            </a:r>
            <a:r>
              <a:rPr lang="en-US" dirty="0" smtClean="0"/>
              <a:t>x 3km</a:t>
            </a:r>
            <a:endParaRPr lang="en-US" dirty="0"/>
          </a:p>
          <a:p>
            <a:pPr marL="0" indent="0">
              <a:buNone/>
            </a:pPr>
            <a:r>
              <a:rPr lang="en-US" dirty="0" smtClean="0"/>
              <a:t>   grid</a:t>
            </a:r>
            <a:endParaRPr lang="en-US" dirty="0"/>
          </a:p>
          <a:p>
            <a:r>
              <a:rPr lang="en-US" dirty="0" smtClean="0"/>
              <a:t>The </a:t>
            </a:r>
            <a:r>
              <a:rPr lang="en-US" dirty="0"/>
              <a:t>quantity estimated was the </a:t>
            </a:r>
            <a:r>
              <a:rPr lang="en-US" dirty="0" smtClean="0"/>
              <a:t>expected </a:t>
            </a:r>
            <a:r>
              <a:rPr lang="en-US" dirty="0"/>
              <a:t>number of </a:t>
            </a:r>
            <a:r>
              <a:rPr lang="en-US" dirty="0" smtClean="0"/>
              <a:t>birds or occurrence </a:t>
            </a:r>
            <a:r>
              <a:rPr lang="en-US" dirty="0"/>
              <a:t>of a given </a:t>
            </a:r>
            <a:r>
              <a:rPr lang="en-US" dirty="0" smtClean="0"/>
              <a:t>species that a </a:t>
            </a:r>
            <a:r>
              <a:rPr lang="en-US" dirty="0"/>
              <a:t>typical eBird participant would count on </a:t>
            </a:r>
            <a:r>
              <a:rPr lang="en-US" dirty="0" smtClean="0"/>
              <a:t>a </a:t>
            </a:r>
            <a:r>
              <a:rPr lang="en-US" dirty="0"/>
              <a:t>search from 7-</a:t>
            </a:r>
            <a:r>
              <a:rPr lang="en-US" dirty="0" smtClean="0"/>
              <a:t>8 am </a:t>
            </a:r>
            <a:r>
              <a:rPr lang="en-US" dirty="0"/>
              <a:t>while traveling </a:t>
            </a:r>
            <a:r>
              <a:rPr lang="en-US" dirty="0" smtClean="0"/>
              <a:t>1 km</a:t>
            </a:r>
            <a:endParaRPr lang="en-US" dirty="0"/>
          </a:p>
        </p:txBody>
      </p:sp>
    </p:spTree>
    <p:extLst>
      <p:ext uri="{BB962C8B-B14F-4D97-AF65-F5344CB8AC3E}">
        <p14:creationId xmlns:p14="http://schemas.microsoft.com/office/powerpoint/2010/main" val="8108357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07.tif"/>
          <p:cNvPicPr>
            <a:picLocks noChangeAspect="1"/>
          </p:cNvPicPr>
          <p:nvPr/>
        </p:nvPicPr>
        <p:blipFill rotWithShape="1">
          <a:blip r:embed="rId3">
            <a:extLst>
              <a:ext uri="{28A0092B-C50C-407E-A947-70E740481C1C}">
                <a14:useLocalDpi xmlns:a14="http://schemas.microsoft.com/office/drawing/2010/main" val="0"/>
              </a:ext>
            </a:extLst>
          </a:blip>
          <a:srcRect l="53711" t="7534" b="62995"/>
          <a:stretch/>
        </p:blipFill>
        <p:spPr>
          <a:xfrm>
            <a:off x="2316481" y="1341119"/>
            <a:ext cx="6012462" cy="3471861"/>
          </a:xfrm>
          <a:prstGeom prst="rect">
            <a:avLst/>
          </a:prstGeom>
        </p:spPr>
      </p:pic>
      <p:sp>
        <p:nvSpPr>
          <p:cNvPr id="4" name="TextBox 3"/>
          <p:cNvSpPr txBox="1"/>
          <p:nvPr/>
        </p:nvSpPr>
        <p:spPr>
          <a:xfrm>
            <a:off x="2672080" y="599440"/>
            <a:ext cx="5019523" cy="584776"/>
          </a:xfrm>
          <a:prstGeom prst="rect">
            <a:avLst/>
          </a:prstGeom>
          <a:noFill/>
        </p:spPr>
        <p:txBody>
          <a:bodyPr wrap="none" rtlCol="0">
            <a:spAutoFit/>
          </a:bodyPr>
          <a:lstStyle/>
          <a:p>
            <a:r>
              <a:rPr lang="en-US" sz="3200" dirty="0" smtClean="0"/>
              <a:t>June                            1-2 Birds</a:t>
            </a:r>
            <a:endParaRPr lang="en-US" sz="3200" dirty="0"/>
          </a:p>
        </p:txBody>
      </p:sp>
    </p:spTree>
    <p:extLst>
      <p:ext uri="{BB962C8B-B14F-4D97-AF65-F5344CB8AC3E}">
        <p14:creationId xmlns:p14="http://schemas.microsoft.com/office/powerpoint/2010/main" val="16450885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07.tif"/>
          <p:cNvPicPr>
            <a:picLocks noChangeAspect="1"/>
          </p:cNvPicPr>
          <p:nvPr/>
        </p:nvPicPr>
        <p:blipFill rotWithShape="1">
          <a:blip r:embed="rId2">
            <a:extLst>
              <a:ext uri="{28A0092B-C50C-407E-A947-70E740481C1C}">
                <a14:useLocalDpi xmlns:a14="http://schemas.microsoft.com/office/drawing/2010/main" val="0"/>
              </a:ext>
            </a:extLst>
          </a:blip>
          <a:srcRect l="13141" t="7707" r="44140" b="62995"/>
          <a:stretch/>
        </p:blipFill>
        <p:spPr>
          <a:xfrm>
            <a:off x="2428239" y="1361439"/>
            <a:ext cx="5548715" cy="3451541"/>
          </a:xfrm>
          <a:prstGeom prst="rect">
            <a:avLst/>
          </a:prstGeom>
        </p:spPr>
      </p:pic>
      <p:sp>
        <p:nvSpPr>
          <p:cNvPr id="5" name="TextBox 4"/>
          <p:cNvSpPr txBox="1"/>
          <p:nvPr/>
        </p:nvSpPr>
        <p:spPr>
          <a:xfrm>
            <a:off x="2672080" y="599440"/>
            <a:ext cx="5073424" cy="584776"/>
          </a:xfrm>
          <a:prstGeom prst="rect">
            <a:avLst/>
          </a:prstGeom>
          <a:noFill/>
        </p:spPr>
        <p:txBody>
          <a:bodyPr wrap="none" rtlCol="0">
            <a:spAutoFit/>
          </a:bodyPr>
          <a:lstStyle/>
          <a:p>
            <a:r>
              <a:rPr lang="en-US" sz="3200" dirty="0" smtClean="0"/>
              <a:t>January                       1-2 Birds</a:t>
            </a:r>
            <a:endParaRPr lang="en-US" sz="3200" dirty="0"/>
          </a:p>
        </p:txBody>
      </p:sp>
    </p:spTree>
    <p:extLst>
      <p:ext uri="{BB962C8B-B14F-4D97-AF65-F5344CB8AC3E}">
        <p14:creationId xmlns:p14="http://schemas.microsoft.com/office/powerpoint/2010/main" val="26944164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07.tif"/>
          <p:cNvPicPr>
            <a:picLocks noChangeAspect="1"/>
          </p:cNvPicPr>
          <p:nvPr/>
        </p:nvPicPr>
        <p:blipFill rotWithShape="1">
          <a:blip r:embed="rId2">
            <a:extLst>
              <a:ext uri="{28A0092B-C50C-407E-A947-70E740481C1C}">
                <a14:useLocalDpi xmlns:a14="http://schemas.microsoft.com/office/drawing/2010/main" val="0"/>
              </a:ext>
            </a:extLst>
          </a:blip>
          <a:srcRect l="14473" t="68085" r="44789"/>
          <a:stretch/>
        </p:blipFill>
        <p:spPr>
          <a:xfrm>
            <a:off x="2600960" y="1300480"/>
            <a:ext cx="5290390" cy="3759200"/>
          </a:xfrm>
          <a:prstGeom prst="rect">
            <a:avLst/>
          </a:prstGeom>
        </p:spPr>
      </p:pic>
      <p:sp>
        <p:nvSpPr>
          <p:cNvPr id="9" name="TextBox 8"/>
          <p:cNvSpPr txBox="1"/>
          <p:nvPr/>
        </p:nvSpPr>
        <p:spPr>
          <a:xfrm>
            <a:off x="2672080" y="599440"/>
            <a:ext cx="5360161" cy="584776"/>
          </a:xfrm>
          <a:prstGeom prst="rect">
            <a:avLst/>
          </a:prstGeom>
          <a:noFill/>
        </p:spPr>
        <p:txBody>
          <a:bodyPr wrap="none" rtlCol="0">
            <a:spAutoFit/>
          </a:bodyPr>
          <a:lstStyle/>
          <a:p>
            <a:r>
              <a:rPr lang="en-US" sz="3200" dirty="0" smtClean="0"/>
              <a:t>January                    &gt; 100 Birds</a:t>
            </a:r>
            <a:endParaRPr lang="en-US" sz="3200" dirty="0"/>
          </a:p>
        </p:txBody>
      </p:sp>
    </p:spTree>
    <p:extLst>
      <p:ext uri="{BB962C8B-B14F-4D97-AF65-F5344CB8AC3E}">
        <p14:creationId xmlns:p14="http://schemas.microsoft.com/office/powerpoint/2010/main" val="2860177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07.tif"/>
          <p:cNvPicPr>
            <a:picLocks noChangeAspect="1"/>
          </p:cNvPicPr>
          <p:nvPr/>
        </p:nvPicPr>
        <p:blipFill rotWithShape="1">
          <a:blip r:embed="rId2">
            <a:extLst>
              <a:ext uri="{28A0092B-C50C-407E-A947-70E740481C1C}">
                <a14:useLocalDpi xmlns:a14="http://schemas.microsoft.com/office/drawing/2010/main" val="0"/>
              </a:ext>
            </a:extLst>
          </a:blip>
          <a:srcRect l="54171" t="68515"/>
          <a:stretch/>
        </p:blipFill>
        <p:spPr>
          <a:xfrm>
            <a:off x="2377439" y="1351280"/>
            <a:ext cx="5933441" cy="3697298"/>
          </a:xfrm>
          <a:prstGeom prst="rect">
            <a:avLst/>
          </a:prstGeom>
        </p:spPr>
      </p:pic>
      <p:sp>
        <p:nvSpPr>
          <p:cNvPr id="4" name="TextBox 3"/>
          <p:cNvSpPr txBox="1"/>
          <p:nvPr/>
        </p:nvSpPr>
        <p:spPr>
          <a:xfrm>
            <a:off x="2672080" y="599440"/>
            <a:ext cx="5120713" cy="584776"/>
          </a:xfrm>
          <a:prstGeom prst="rect">
            <a:avLst/>
          </a:prstGeom>
          <a:noFill/>
        </p:spPr>
        <p:txBody>
          <a:bodyPr wrap="none" rtlCol="0">
            <a:spAutoFit/>
          </a:bodyPr>
          <a:lstStyle/>
          <a:p>
            <a:r>
              <a:rPr lang="en-US" sz="3200" dirty="0" smtClean="0"/>
              <a:t>June                         &gt; 100 Birds</a:t>
            </a:r>
            <a:endParaRPr lang="en-US" sz="3200" dirty="0"/>
          </a:p>
        </p:txBody>
      </p:sp>
    </p:spTree>
    <p:extLst>
      <p:ext uri="{BB962C8B-B14F-4D97-AF65-F5344CB8AC3E}">
        <p14:creationId xmlns:p14="http://schemas.microsoft.com/office/powerpoint/2010/main" val="35632046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07.tif"/>
          <p:cNvPicPr>
            <a:picLocks noChangeAspect="1"/>
          </p:cNvPicPr>
          <p:nvPr/>
        </p:nvPicPr>
        <p:blipFill rotWithShape="1">
          <a:blip r:embed="rId2">
            <a:extLst>
              <a:ext uri="{28A0092B-C50C-407E-A947-70E740481C1C}">
                <a14:useLocalDpi xmlns:a14="http://schemas.microsoft.com/office/drawing/2010/main" val="0"/>
              </a:ext>
            </a:extLst>
          </a:blip>
          <a:srcRect l="54171" t="68515"/>
          <a:stretch/>
        </p:blipFill>
        <p:spPr>
          <a:xfrm>
            <a:off x="323344" y="3189144"/>
            <a:ext cx="4464345" cy="2749288"/>
          </a:xfrm>
          <a:prstGeom prst="rect">
            <a:avLst/>
          </a:prstGeom>
        </p:spPr>
      </p:pic>
      <p:pic>
        <p:nvPicPr>
          <p:cNvPr id="3" name="Picture 2" descr="Fig 07.tif"/>
          <p:cNvPicPr>
            <a:picLocks noChangeAspect="1"/>
          </p:cNvPicPr>
          <p:nvPr/>
        </p:nvPicPr>
        <p:blipFill rotWithShape="1">
          <a:blip r:embed="rId2">
            <a:extLst>
              <a:ext uri="{28A0092B-C50C-407E-A947-70E740481C1C}">
                <a14:useLocalDpi xmlns:a14="http://schemas.microsoft.com/office/drawing/2010/main" val="0"/>
              </a:ext>
            </a:extLst>
          </a:blip>
          <a:srcRect l="14473" t="68085" r="44789"/>
          <a:stretch/>
        </p:blipFill>
        <p:spPr>
          <a:xfrm>
            <a:off x="4655489" y="3189144"/>
            <a:ext cx="3980511" cy="2795318"/>
          </a:xfrm>
          <a:prstGeom prst="rect">
            <a:avLst/>
          </a:prstGeom>
        </p:spPr>
      </p:pic>
      <p:pic>
        <p:nvPicPr>
          <p:cNvPr id="4" name="Picture 3" descr="Fig 07.tif"/>
          <p:cNvPicPr>
            <a:picLocks noChangeAspect="1"/>
          </p:cNvPicPr>
          <p:nvPr/>
        </p:nvPicPr>
        <p:blipFill rotWithShape="1">
          <a:blip r:embed="rId2">
            <a:extLst>
              <a:ext uri="{28A0092B-C50C-407E-A947-70E740481C1C}">
                <a14:useLocalDpi xmlns:a14="http://schemas.microsoft.com/office/drawing/2010/main" val="0"/>
              </a:ext>
            </a:extLst>
          </a:blip>
          <a:srcRect l="13141" t="7707" r="44140" b="62995"/>
          <a:stretch/>
        </p:blipFill>
        <p:spPr>
          <a:xfrm>
            <a:off x="4461124" y="909190"/>
            <a:ext cx="4174876" cy="2566545"/>
          </a:xfrm>
          <a:prstGeom prst="rect">
            <a:avLst/>
          </a:prstGeom>
        </p:spPr>
      </p:pic>
      <p:pic>
        <p:nvPicPr>
          <p:cNvPr id="5" name="Picture 4" descr="Fig 07.tif"/>
          <p:cNvPicPr>
            <a:picLocks noChangeAspect="1"/>
          </p:cNvPicPr>
          <p:nvPr/>
        </p:nvPicPr>
        <p:blipFill rotWithShape="1">
          <a:blip r:embed="rId2">
            <a:extLst>
              <a:ext uri="{28A0092B-C50C-407E-A947-70E740481C1C}">
                <a14:useLocalDpi xmlns:a14="http://schemas.microsoft.com/office/drawing/2010/main" val="0"/>
              </a:ext>
            </a:extLst>
          </a:blip>
          <a:srcRect l="53711" t="7534" b="62995"/>
          <a:stretch/>
        </p:blipFill>
        <p:spPr>
          <a:xfrm>
            <a:off x="263888" y="894080"/>
            <a:ext cx="4523801" cy="2581655"/>
          </a:xfrm>
          <a:prstGeom prst="rect">
            <a:avLst/>
          </a:prstGeom>
        </p:spPr>
      </p:pic>
      <p:sp>
        <p:nvSpPr>
          <p:cNvPr id="8" name="TextBox 7"/>
          <p:cNvSpPr txBox="1"/>
          <p:nvPr/>
        </p:nvSpPr>
        <p:spPr>
          <a:xfrm>
            <a:off x="1087120" y="650240"/>
            <a:ext cx="5352747" cy="369332"/>
          </a:xfrm>
          <a:prstGeom prst="rect">
            <a:avLst/>
          </a:prstGeom>
          <a:noFill/>
        </p:spPr>
        <p:txBody>
          <a:bodyPr wrap="none" rtlCol="0">
            <a:spAutoFit/>
          </a:bodyPr>
          <a:lstStyle/>
          <a:p>
            <a:r>
              <a:rPr lang="en-US" dirty="0" smtClean="0"/>
              <a:t>June                                              1-2 Birds               January</a:t>
            </a:r>
            <a:endParaRPr lang="en-US" dirty="0"/>
          </a:p>
        </p:txBody>
      </p:sp>
      <p:sp>
        <p:nvSpPr>
          <p:cNvPr id="9" name="TextBox 8"/>
          <p:cNvSpPr txBox="1"/>
          <p:nvPr/>
        </p:nvSpPr>
        <p:spPr>
          <a:xfrm>
            <a:off x="1087120" y="5809956"/>
            <a:ext cx="5353373" cy="369332"/>
          </a:xfrm>
          <a:prstGeom prst="rect">
            <a:avLst/>
          </a:prstGeom>
          <a:noFill/>
        </p:spPr>
        <p:txBody>
          <a:bodyPr wrap="none" rtlCol="0">
            <a:spAutoFit/>
          </a:bodyPr>
          <a:lstStyle/>
          <a:p>
            <a:r>
              <a:rPr lang="en-US" dirty="0" smtClean="0"/>
              <a:t>June                                       &gt; 100 Birds                   January</a:t>
            </a:r>
            <a:endParaRPr lang="en-US" dirty="0"/>
          </a:p>
        </p:txBody>
      </p:sp>
    </p:spTree>
    <p:extLst>
      <p:ext uri="{BB962C8B-B14F-4D97-AF65-F5344CB8AC3E}">
        <p14:creationId xmlns:p14="http://schemas.microsoft.com/office/powerpoint/2010/main" val="41232226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0 at 10.46.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23" y="420273"/>
            <a:ext cx="7730814" cy="5774196"/>
          </a:xfrm>
          <a:prstGeom prst="rect">
            <a:avLst/>
          </a:prstGeom>
        </p:spPr>
      </p:pic>
      <p:sp>
        <p:nvSpPr>
          <p:cNvPr id="3" name="Oval 2"/>
          <p:cNvSpPr/>
          <p:nvPr/>
        </p:nvSpPr>
        <p:spPr>
          <a:xfrm>
            <a:off x="5080000" y="1107440"/>
            <a:ext cx="1280160" cy="1493520"/>
          </a:xfrm>
          <a:prstGeom prst="ellipse">
            <a:avLst/>
          </a:prstGeom>
          <a:noFill/>
          <a:ln w="4762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309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6700"/>
            <a:ext cx="9144000" cy="6303751"/>
          </a:xfrm>
          <a:prstGeom prst="rect">
            <a:avLst/>
          </a:prstGeom>
        </p:spPr>
      </p:pic>
      <p:sp>
        <p:nvSpPr>
          <p:cNvPr id="3" name="TextBox 2"/>
          <p:cNvSpPr txBox="1"/>
          <p:nvPr/>
        </p:nvSpPr>
        <p:spPr>
          <a:xfrm>
            <a:off x="877167" y="429398"/>
            <a:ext cx="1188622" cy="276999"/>
          </a:xfrm>
          <a:prstGeom prst="rect">
            <a:avLst/>
          </a:prstGeom>
          <a:noFill/>
        </p:spPr>
        <p:txBody>
          <a:bodyPr wrap="none" rtlCol="0">
            <a:spAutoFit/>
          </a:bodyPr>
          <a:lstStyle/>
          <a:p>
            <a:r>
              <a:rPr lang="en-US" sz="1200" dirty="0" smtClean="0"/>
              <a:t>Northern Pintail</a:t>
            </a:r>
            <a:endParaRPr lang="en-US" sz="1200" dirty="0"/>
          </a:p>
        </p:txBody>
      </p:sp>
      <p:sp>
        <p:nvSpPr>
          <p:cNvPr id="5" name="TextBox 4"/>
          <p:cNvSpPr txBox="1"/>
          <p:nvPr/>
        </p:nvSpPr>
        <p:spPr>
          <a:xfrm>
            <a:off x="3670160" y="426486"/>
            <a:ext cx="1082348" cy="276999"/>
          </a:xfrm>
          <a:prstGeom prst="rect">
            <a:avLst/>
          </a:prstGeom>
          <a:noFill/>
        </p:spPr>
        <p:txBody>
          <a:bodyPr wrap="none" rtlCol="0">
            <a:spAutoFit/>
          </a:bodyPr>
          <a:lstStyle/>
          <a:p>
            <a:r>
              <a:rPr lang="en-US" sz="1200" dirty="0" err="1" smtClean="0"/>
              <a:t>Sandhill</a:t>
            </a:r>
            <a:r>
              <a:rPr lang="en-US" sz="1200" dirty="0" smtClean="0"/>
              <a:t> Crane</a:t>
            </a:r>
            <a:endParaRPr lang="en-US" sz="1200" dirty="0"/>
          </a:p>
        </p:txBody>
      </p:sp>
      <p:sp>
        <p:nvSpPr>
          <p:cNvPr id="6" name="TextBox 5"/>
          <p:cNvSpPr txBox="1"/>
          <p:nvPr/>
        </p:nvSpPr>
        <p:spPr>
          <a:xfrm>
            <a:off x="6472290" y="423574"/>
            <a:ext cx="592530" cy="276999"/>
          </a:xfrm>
          <a:prstGeom prst="rect">
            <a:avLst/>
          </a:prstGeom>
          <a:noFill/>
        </p:spPr>
        <p:txBody>
          <a:bodyPr wrap="none" rtlCol="0">
            <a:spAutoFit/>
          </a:bodyPr>
          <a:lstStyle/>
          <a:p>
            <a:r>
              <a:rPr lang="en-US" sz="1200" dirty="0" smtClean="0"/>
              <a:t>Dunlin</a:t>
            </a:r>
            <a:endParaRPr lang="en-US" sz="1200" dirty="0"/>
          </a:p>
        </p:txBody>
      </p:sp>
      <p:sp>
        <p:nvSpPr>
          <p:cNvPr id="7" name="TextBox 6"/>
          <p:cNvSpPr txBox="1"/>
          <p:nvPr/>
        </p:nvSpPr>
        <p:spPr>
          <a:xfrm>
            <a:off x="850015" y="3234659"/>
            <a:ext cx="1179530" cy="276999"/>
          </a:xfrm>
          <a:prstGeom prst="rect">
            <a:avLst/>
          </a:prstGeom>
          <a:noFill/>
        </p:spPr>
        <p:txBody>
          <a:bodyPr wrap="none" rtlCol="0">
            <a:spAutoFit/>
          </a:bodyPr>
          <a:lstStyle/>
          <a:p>
            <a:r>
              <a:rPr lang="en-US" sz="1200" dirty="0" smtClean="0"/>
              <a:t>Least Sandpiper</a:t>
            </a:r>
            <a:endParaRPr lang="en-US" sz="1200" dirty="0"/>
          </a:p>
        </p:txBody>
      </p:sp>
      <p:sp>
        <p:nvSpPr>
          <p:cNvPr id="8" name="TextBox 7"/>
          <p:cNvSpPr txBox="1"/>
          <p:nvPr/>
        </p:nvSpPr>
        <p:spPr>
          <a:xfrm>
            <a:off x="3682273" y="3219676"/>
            <a:ext cx="1390124" cy="276999"/>
          </a:xfrm>
          <a:prstGeom prst="rect">
            <a:avLst/>
          </a:prstGeom>
          <a:noFill/>
        </p:spPr>
        <p:txBody>
          <a:bodyPr wrap="none" rtlCol="0">
            <a:spAutoFit/>
          </a:bodyPr>
          <a:lstStyle/>
          <a:p>
            <a:r>
              <a:rPr lang="en-US" sz="1200" dirty="0" smtClean="0"/>
              <a:t>Western Sandpiper</a:t>
            </a:r>
            <a:endParaRPr lang="en-US" sz="1200" dirty="0"/>
          </a:p>
        </p:txBody>
      </p:sp>
      <p:sp>
        <p:nvSpPr>
          <p:cNvPr id="9" name="TextBox 8"/>
          <p:cNvSpPr txBox="1"/>
          <p:nvPr/>
        </p:nvSpPr>
        <p:spPr>
          <a:xfrm>
            <a:off x="6624690" y="3234659"/>
            <a:ext cx="1364476" cy="276999"/>
          </a:xfrm>
          <a:prstGeom prst="rect">
            <a:avLst/>
          </a:prstGeom>
          <a:noFill/>
        </p:spPr>
        <p:txBody>
          <a:bodyPr wrap="none" rtlCol="0">
            <a:spAutoFit/>
          </a:bodyPr>
          <a:lstStyle/>
          <a:p>
            <a:r>
              <a:rPr lang="en-US" sz="1200" dirty="0" smtClean="0"/>
              <a:t>Greater Yellowlegs</a:t>
            </a:r>
            <a:endParaRPr lang="en-US" sz="1200" dirty="0"/>
          </a:p>
        </p:txBody>
      </p:sp>
    </p:spTree>
    <p:extLst>
      <p:ext uri="{BB962C8B-B14F-4D97-AF65-F5344CB8AC3E}">
        <p14:creationId xmlns:p14="http://schemas.microsoft.com/office/powerpoint/2010/main" val="20986517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0 at 10.47.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87" y="411137"/>
            <a:ext cx="7469562" cy="6154498"/>
          </a:xfrm>
          <a:prstGeom prst="rect">
            <a:avLst/>
          </a:prstGeom>
        </p:spPr>
      </p:pic>
    </p:spTree>
    <p:extLst>
      <p:ext uri="{BB962C8B-B14F-4D97-AF65-F5344CB8AC3E}">
        <p14:creationId xmlns:p14="http://schemas.microsoft.com/office/powerpoint/2010/main" val="598815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ectangle 59"/>
          <p:cNvSpPr/>
          <p:nvPr/>
        </p:nvSpPr>
        <p:spPr>
          <a:xfrm>
            <a:off x="458542" y="2226545"/>
            <a:ext cx="7449326" cy="3471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RES_Animation.gif"/>
          <p:cNvPicPr>
            <a:picLocks noChangeAspect="1"/>
          </p:cNvPicPr>
          <p:nvPr/>
        </p:nvPicPr>
        <p:blipFill>
          <a:blip r:embed="rId3"/>
          <a:stretch>
            <a:fillRect/>
          </a:stretch>
        </p:blipFill>
        <p:spPr>
          <a:xfrm>
            <a:off x="1226863" y="2914949"/>
            <a:ext cx="4606278" cy="2988438"/>
          </a:xfrm>
          <a:prstGeom prst="rect">
            <a:avLst/>
          </a:prstGeom>
          <a:ln>
            <a:noFill/>
          </a:ln>
        </p:spPr>
      </p:pic>
      <p:pic>
        <p:nvPicPr>
          <p:cNvPr id="2" name="Picture 1" descr="Northern_Pintail_4_thicklines__log_day12_Jan.12_abund_.png"/>
          <p:cNvPicPr>
            <a:picLocks noChangeAspect="1"/>
          </p:cNvPicPr>
          <p:nvPr/>
        </p:nvPicPr>
        <p:blipFill rotWithShape="1">
          <a:blip r:embed="rId4">
            <a:extLst>
              <a:ext uri="{28A0092B-C50C-407E-A947-70E740481C1C}">
                <a14:useLocalDpi xmlns:a14="http://schemas.microsoft.com/office/drawing/2010/main" val="0"/>
              </a:ext>
            </a:extLst>
          </a:blip>
          <a:srcRect l="-8141" t="5440" r="-1445" b="3369"/>
          <a:stretch/>
        </p:blipFill>
        <p:spPr>
          <a:xfrm>
            <a:off x="4752980" y="2906879"/>
            <a:ext cx="2159000" cy="2994391"/>
          </a:xfrm>
          <a:prstGeom prst="rect">
            <a:avLst/>
          </a:prstGeom>
        </p:spPr>
      </p:pic>
      <p:sp>
        <p:nvSpPr>
          <p:cNvPr id="37" name="Rectangle 36"/>
          <p:cNvSpPr/>
          <p:nvPr/>
        </p:nvSpPr>
        <p:spPr>
          <a:xfrm>
            <a:off x="6892925" y="2904068"/>
            <a:ext cx="1980141" cy="2997201"/>
          </a:xfrm>
          <a:prstGeom prst="rect">
            <a:avLst/>
          </a:prstGeom>
          <a:solidFill>
            <a:srgbClr val="355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7179733" y="4665137"/>
            <a:ext cx="1507067" cy="6434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250" y="278568"/>
            <a:ext cx="8252618" cy="831273"/>
          </a:xfrm>
        </p:spPr>
        <p:txBody>
          <a:bodyPr anchor="ctr">
            <a:normAutofit/>
          </a:bodyPr>
          <a:lstStyle/>
          <a:p>
            <a:pPr>
              <a:lnSpc>
                <a:spcPct val="100000"/>
              </a:lnSpc>
            </a:pPr>
            <a:r>
              <a:rPr lang="en-US" sz="2400" b="0" dirty="0">
                <a:solidFill>
                  <a:srgbClr val="FFFF00"/>
                </a:solidFill>
              </a:rPr>
              <a:t>Avian Abundance Estimation Across the Pacific Flyway for Full Life-cycle Conservation </a:t>
            </a:r>
            <a:r>
              <a:rPr lang="en-US" sz="2400" b="0" dirty="0" smtClean="0">
                <a:solidFill>
                  <a:srgbClr val="FFFF00"/>
                </a:solidFill>
              </a:rPr>
              <a:t>Planning</a:t>
            </a:r>
            <a:endParaRPr lang="en-US" sz="2400" dirty="0">
              <a:solidFill>
                <a:srgbClr val="FFFF00"/>
              </a:solidFill>
              <a:latin typeface="Arial" pitchFamily="34" charset="0"/>
              <a:cs typeface="Arial" pitchFamily="34" charset="0"/>
            </a:endParaRPr>
          </a:p>
        </p:txBody>
      </p:sp>
      <p:sp>
        <p:nvSpPr>
          <p:cNvPr id="7"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dirty="0">
                <a:solidFill>
                  <a:srgbClr val="000000"/>
                </a:solidFill>
              </a:rPr>
              <a:t>|‌ </a:t>
            </a:r>
            <a:fld id="{AB5A6946-C6B7-47BF-B4EF-78326D093AA1}" type="slidenum">
              <a:rPr lang="en-US" sz="1400">
                <a:solidFill>
                  <a:srgbClr val="000000"/>
                </a:solidFill>
              </a:rPr>
              <a:pPr algn="r"/>
              <a:t>19</a:t>
            </a:fld>
            <a:endParaRPr lang="en-US" sz="1400" dirty="0">
              <a:solidFill>
                <a:srgbClr val="000000"/>
              </a:solidFill>
            </a:endParaRPr>
          </a:p>
        </p:txBody>
      </p:sp>
      <p:sp>
        <p:nvSpPr>
          <p:cNvPr id="9"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dirty="0">
                <a:solidFill>
                  <a:srgbClr val="000000"/>
                </a:solidFill>
              </a:rPr>
              <a:t>|‌ </a:t>
            </a:r>
            <a:fld id="{AB5A6946-C6B7-47BF-B4EF-78326D093AA1}" type="slidenum">
              <a:rPr lang="en-US" sz="1400">
                <a:solidFill>
                  <a:srgbClr val="000000"/>
                </a:solidFill>
              </a:rPr>
              <a:pPr algn="r"/>
              <a:t>19</a:t>
            </a:fld>
            <a:endParaRPr lang="en-US" sz="1400" dirty="0">
              <a:solidFill>
                <a:srgbClr val="000000"/>
              </a:solidFill>
            </a:endParaRPr>
          </a:p>
        </p:txBody>
      </p:sp>
      <p:sp>
        <p:nvSpPr>
          <p:cNvPr id="10" name="Content Placeholder 1"/>
          <p:cNvSpPr txBox="1">
            <a:spLocks/>
          </p:cNvSpPr>
          <p:nvPr/>
        </p:nvSpPr>
        <p:spPr>
          <a:xfrm>
            <a:off x="4270932" y="1228494"/>
            <a:ext cx="4415866" cy="752015"/>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a:buFontTx/>
              <a:buNone/>
            </a:pPr>
            <a:endParaRPr lang="en-US" sz="1800" dirty="0">
              <a:solidFill>
                <a:srgbClr val="000000"/>
              </a:solidFill>
              <a:cs typeface="Arial" pitchFamily="34" charset="0"/>
            </a:endParaRPr>
          </a:p>
        </p:txBody>
      </p:sp>
      <p:pic>
        <p:nvPicPr>
          <p:cNvPr id="12" name="Picture 2" descr="C:\Users\mreynolds\Desktop\BoT Feb 13\Graphics\ca_mgb_frontmatter_landscape.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48000"/>
                    </a14:imgEffect>
                  </a14:imgLayer>
                </a14:imgProps>
              </a:ext>
              <a:ext uri="{28A0092B-C50C-407E-A947-70E740481C1C}">
                <a14:useLocalDpi xmlns:a14="http://schemas.microsoft.com/office/drawing/2010/main"/>
              </a:ext>
            </a:extLst>
          </a:blip>
          <a:srcRect l="13024" t="776" r="24520" b="500"/>
          <a:stretch/>
        </p:blipFill>
        <p:spPr bwMode="auto">
          <a:xfrm>
            <a:off x="233405" y="2906482"/>
            <a:ext cx="1942528" cy="299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247100" y="2347653"/>
            <a:ext cx="223181" cy="297574"/>
          </a:xfrm>
          <a:prstGeom prst="rect">
            <a:avLst/>
          </a:prstGeom>
          <a:noFill/>
        </p:spPr>
        <p:txBody>
          <a:bodyPr wrap="square" rtlCol="0">
            <a:spAutoFit/>
          </a:bodyPr>
          <a:lstStyle/>
          <a:p>
            <a:endParaRPr lang="en-US" dirty="0"/>
          </a:p>
        </p:txBody>
      </p:sp>
      <p:sp>
        <p:nvSpPr>
          <p:cNvPr id="15" name="TextBox 14"/>
          <p:cNvSpPr txBox="1"/>
          <p:nvPr/>
        </p:nvSpPr>
        <p:spPr>
          <a:xfrm>
            <a:off x="150295" y="5920320"/>
            <a:ext cx="1905563" cy="615553"/>
          </a:xfrm>
          <a:prstGeom prst="rect">
            <a:avLst/>
          </a:prstGeom>
          <a:noFill/>
        </p:spPr>
        <p:txBody>
          <a:bodyPr wrap="square" rtlCol="0">
            <a:spAutoFit/>
          </a:bodyPr>
          <a:lstStyle/>
          <a:p>
            <a:r>
              <a:rPr lang="en-US" sz="1700" b="1" dirty="0" smtClean="0">
                <a:solidFill>
                  <a:srgbClr val="FFFFFF"/>
                </a:solidFill>
              </a:rPr>
              <a:t>Pacific Migration Flyway</a:t>
            </a:r>
            <a:endParaRPr lang="en-US" sz="1700" dirty="0">
              <a:solidFill>
                <a:srgbClr val="FFFFFF"/>
              </a:solidFill>
            </a:endParaRPr>
          </a:p>
        </p:txBody>
      </p:sp>
      <p:sp>
        <p:nvSpPr>
          <p:cNvPr id="18" name="TextBox 17"/>
          <p:cNvSpPr txBox="1"/>
          <p:nvPr/>
        </p:nvSpPr>
        <p:spPr>
          <a:xfrm>
            <a:off x="4840808" y="5920320"/>
            <a:ext cx="2169591" cy="615553"/>
          </a:xfrm>
          <a:prstGeom prst="rect">
            <a:avLst/>
          </a:prstGeom>
          <a:noFill/>
        </p:spPr>
        <p:txBody>
          <a:bodyPr wrap="square" rtlCol="0">
            <a:spAutoFit/>
          </a:bodyPr>
          <a:lstStyle/>
          <a:p>
            <a:r>
              <a:rPr lang="en-US" sz="1700" b="1" dirty="0" smtClean="0">
                <a:solidFill>
                  <a:srgbClr val="FFFFFF"/>
                </a:solidFill>
              </a:rPr>
              <a:t>Targeted </a:t>
            </a:r>
          </a:p>
          <a:p>
            <a:r>
              <a:rPr lang="en-US" sz="1700" b="1" dirty="0" smtClean="0">
                <a:solidFill>
                  <a:srgbClr val="FFFFFF"/>
                </a:solidFill>
              </a:rPr>
              <a:t>Estimates</a:t>
            </a:r>
            <a:endParaRPr lang="en-US" sz="1700" dirty="0">
              <a:solidFill>
                <a:srgbClr val="FFFFFF"/>
              </a:solidFill>
            </a:endParaRPr>
          </a:p>
        </p:txBody>
      </p:sp>
      <p:pic>
        <p:nvPicPr>
          <p:cNvPr id="4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9119" y="4728992"/>
            <a:ext cx="1279148" cy="51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6887336" y="5382187"/>
            <a:ext cx="2079716" cy="584776"/>
          </a:xfrm>
          <a:prstGeom prst="rect">
            <a:avLst/>
          </a:prstGeom>
          <a:noFill/>
        </p:spPr>
        <p:txBody>
          <a:bodyPr wrap="none" rtlCol="0">
            <a:spAutoFit/>
          </a:bodyPr>
          <a:lstStyle/>
          <a:p>
            <a:pPr algn="ctr"/>
            <a:r>
              <a:rPr lang="en-US" sz="1600" dirty="0" smtClean="0">
                <a:solidFill>
                  <a:schemeClr val="bg1"/>
                </a:solidFill>
              </a:rPr>
              <a:t>Bids selected based on</a:t>
            </a:r>
            <a:br>
              <a:rPr lang="en-US" sz="1600" dirty="0" smtClean="0">
                <a:solidFill>
                  <a:schemeClr val="bg1"/>
                </a:solidFill>
              </a:rPr>
            </a:br>
            <a:r>
              <a:rPr lang="en-US" sz="1600" dirty="0" smtClean="0">
                <a:solidFill>
                  <a:schemeClr val="bg1"/>
                </a:solidFill>
              </a:rPr>
              <a:t>targeted estimates</a:t>
            </a:r>
            <a:endParaRPr lang="en-US" sz="1600" dirty="0">
              <a:solidFill>
                <a:schemeClr val="bg1"/>
              </a:solidFill>
            </a:endParaRPr>
          </a:p>
        </p:txBody>
      </p:sp>
      <p:pic>
        <p:nvPicPr>
          <p:cNvPr id="43" name="Picture 42" descr="logo_ebird_rev.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5211" y="5215026"/>
            <a:ext cx="699714" cy="251897"/>
          </a:xfrm>
          <a:prstGeom prst="rect">
            <a:avLst/>
          </a:prstGeom>
        </p:spPr>
      </p:pic>
      <p:pic>
        <p:nvPicPr>
          <p:cNvPr id="44" name="Picture 43" descr="cornell_lab_logo_long_rev.png"/>
          <p:cNvPicPr>
            <a:picLocks noChangeAspect="1"/>
          </p:cNvPicPr>
          <p:nvPr/>
        </p:nvPicPr>
        <p:blipFill>
          <a:blip r:embed="rId9">
            <a:extLst>
              <a:ext uri="{28A0092B-C50C-407E-A947-70E740481C1C}">
                <a14:useLocalDpi xmlns:a14="http://schemas.microsoft.com/office/drawing/2010/main" val="0"/>
              </a:ext>
            </a:extLst>
          </a:blip>
          <a:srcRect t="32043" b="39539"/>
          <a:stretch>
            <a:fillRect/>
          </a:stretch>
        </p:blipFill>
        <p:spPr bwMode="auto">
          <a:xfrm>
            <a:off x="2289696" y="5526155"/>
            <a:ext cx="1609196" cy="29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6812648" y="5920320"/>
            <a:ext cx="2229747" cy="615553"/>
          </a:xfrm>
          <a:prstGeom prst="rect">
            <a:avLst/>
          </a:prstGeom>
          <a:noFill/>
        </p:spPr>
        <p:txBody>
          <a:bodyPr wrap="square" rtlCol="0">
            <a:spAutoFit/>
          </a:bodyPr>
          <a:lstStyle/>
          <a:p>
            <a:r>
              <a:rPr lang="en-US" sz="1700" b="1" dirty="0" smtClean="0">
                <a:solidFill>
                  <a:srgbClr val="FFFFFF"/>
                </a:solidFill>
              </a:rPr>
              <a:t>Reverse Auction and Bid Selection</a:t>
            </a:r>
            <a:endParaRPr lang="en-US" sz="1700" dirty="0">
              <a:solidFill>
                <a:srgbClr val="FFFFFF"/>
              </a:solidFill>
            </a:endParaRPr>
          </a:p>
        </p:txBody>
      </p:sp>
      <p:grpSp>
        <p:nvGrpSpPr>
          <p:cNvPr id="65" name="Group 64"/>
          <p:cNvGrpSpPr/>
          <p:nvPr/>
        </p:nvGrpSpPr>
        <p:grpSpPr>
          <a:xfrm>
            <a:off x="7373155" y="3694367"/>
            <a:ext cx="1060926" cy="598238"/>
            <a:chOff x="7161487" y="2943992"/>
            <a:chExt cx="1060926" cy="598238"/>
          </a:xfrm>
          <a:solidFill>
            <a:schemeClr val="bg1"/>
          </a:solidFill>
        </p:grpSpPr>
        <p:sp>
          <p:nvSpPr>
            <p:cNvPr id="22" name="Oval 21"/>
            <p:cNvSpPr/>
            <p:nvPr/>
          </p:nvSpPr>
          <p:spPr>
            <a:xfrm>
              <a:off x="7203859" y="2943992"/>
              <a:ext cx="197741" cy="226918"/>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3" name="Snip Same Side Corner Rectangle 22"/>
            <p:cNvSpPr/>
            <p:nvPr/>
          </p:nvSpPr>
          <p:spPr>
            <a:xfrm>
              <a:off x="7161487" y="3203916"/>
              <a:ext cx="278957" cy="338314"/>
            </a:xfrm>
            <a:prstGeom prst="snip2Same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b="1" dirty="0">
                <a:solidFill>
                  <a:srgbClr val="000000"/>
                </a:solidFill>
              </a:endParaRPr>
            </a:p>
          </p:txBody>
        </p:sp>
        <p:sp>
          <p:nvSpPr>
            <p:cNvPr id="24" name="Oval 23"/>
            <p:cNvSpPr/>
            <p:nvPr/>
          </p:nvSpPr>
          <p:spPr>
            <a:xfrm>
              <a:off x="7594844" y="2943992"/>
              <a:ext cx="197741" cy="226918"/>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5" name="Snip Same Side Corner Rectangle 24"/>
            <p:cNvSpPr/>
            <p:nvPr/>
          </p:nvSpPr>
          <p:spPr>
            <a:xfrm>
              <a:off x="7552472" y="3203916"/>
              <a:ext cx="278957" cy="338314"/>
            </a:xfrm>
            <a:prstGeom prst="snip2Same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600" b="1" dirty="0">
                <a:solidFill>
                  <a:srgbClr val="000000"/>
                </a:solidFill>
              </a:endParaRPr>
            </a:p>
          </p:txBody>
        </p:sp>
        <p:sp>
          <p:nvSpPr>
            <p:cNvPr id="28" name="Oval 27"/>
            <p:cNvSpPr/>
            <p:nvPr/>
          </p:nvSpPr>
          <p:spPr>
            <a:xfrm>
              <a:off x="7985829" y="2943992"/>
              <a:ext cx="197741" cy="226918"/>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9" name="Snip Same Side Corner Rectangle 28"/>
            <p:cNvSpPr/>
            <p:nvPr/>
          </p:nvSpPr>
          <p:spPr>
            <a:xfrm>
              <a:off x="7943456" y="3203916"/>
              <a:ext cx="278957" cy="338314"/>
            </a:xfrm>
            <a:prstGeom prst="snip2Same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600" b="1" dirty="0">
                <a:solidFill>
                  <a:srgbClr val="000000"/>
                </a:solidFill>
              </a:endParaRPr>
            </a:p>
          </p:txBody>
        </p:sp>
      </p:grpSp>
      <p:sp>
        <p:nvSpPr>
          <p:cNvPr id="30" name="TextBox 29"/>
          <p:cNvSpPr txBox="1"/>
          <p:nvPr/>
        </p:nvSpPr>
        <p:spPr>
          <a:xfrm>
            <a:off x="7259920" y="3076332"/>
            <a:ext cx="1231990" cy="523220"/>
          </a:xfrm>
          <a:prstGeom prst="rect">
            <a:avLst/>
          </a:prstGeom>
          <a:noFill/>
        </p:spPr>
        <p:txBody>
          <a:bodyPr wrap="none" rtlCol="0">
            <a:spAutoFit/>
          </a:bodyPr>
          <a:lstStyle/>
          <a:p>
            <a:pPr algn="ctr" fontAlgn="base">
              <a:spcBef>
                <a:spcPct val="0"/>
              </a:spcBef>
              <a:spcAft>
                <a:spcPct val="0"/>
              </a:spcAft>
            </a:pPr>
            <a:r>
              <a:rPr lang="en-US" sz="1400" b="1" dirty="0" smtClean="0">
                <a:solidFill>
                  <a:schemeClr val="bg1"/>
                </a:solidFill>
                <a:latin typeface="Arial" charset="0"/>
              </a:rPr>
              <a:t>Farmers </a:t>
            </a:r>
          </a:p>
          <a:p>
            <a:pPr algn="ctr" fontAlgn="base">
              <a:spcBef>
                <a:spcPct val="0"/>
              </a:spcBef>
              <a:spcAft>
                <a:spcPct val="0"/>
              </a:spcAft>
            </a:pPr>
            <a:r>
              <a:rPr lang="en-US" sz="1400" b="1" dirty="0" smtClean="0">
                <a:solidFill>
                  <a:schemeClr val="bg1"/>
                </a:solidFill>
                <a:latin typeface="Arial" charset="0"/>
              </a:rPr>
              <a:t>Submit Bids</a:t>
            </a:r>
            <a:endParaRPr lang="en-US" sz="1400" b="1" dirty="0">
              <a:solidFill>
                <a:schemeClr val="bg1"/>
              </a:solidFill>
              <a:latin typeface="Arial" charset="0"/>
            </a:endParaRPr>
          </a:p>
        </p:txBody>
      </p:sp>
      <p:cxnSp>
        <p:nvCxnSpPr>
          <p:cNvPr id="49" name="Straight Connector 48"/>
          <p:cNvCxnSpPr/>
          <p:nvPr/>
        </p:nvCxnSpPr>
        <p:spPr>
          <a:xfrm>
            <a:off x="4919126" y="2865970"/>
            <a:ext cx="0" cy="305435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186516" y="2842687"/>
            <a:ext cx="0" cy="306810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7522214" y="4360338"/>
            <a:ext cx="766654" cy="208502"/>
            <a:chOff x="7310546" y="3651250"/>
            <a:chExt cx="766654" cy="431800"/>
          </a:xfrm>
        </p:grpSpPr>
        <p:cxnSp>
          <p:nvCxnSpPr>
            <p:cNvPr id="35" name="Straight Arrow Connector 34"/>
            <p:cNvCxnSpPr/>
            <p:nvPr/>
          </p:nvCxnSpPr>
          <p:spPr>
            <a:xfrm>
              <a:off x="7310546" y="3651250"/>
              <a:ext cx="0" cy="431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7696200" y="3651250"/>
              <a:ext cx="0" cy="431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8077200" y="3651250"/>
              <a:ext cx="0" cy="431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a:off x="6900333" y="2882898"/>
            <a:ext cx="0" cy="301837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101604" y="2764367"/>
            <a:ext cx="7162800" cy="438150"/>
            <a:chOff x="101600" y="2654300"/>
            <a:chExt cx="7162800" cy="438150"/>
          </a:xfrm>
        </p:grpSpPr>
        <p:sp>
          <p:nvSpPr>
            <p:cNvPr id="66" name="Oval 65"/>
            <p:cNvSpPr/>
            <p:nvPr/>
          </p:nvSpPr>
          <p:spPr>
            <a:xfrm>
              <a:off x="101600" y="2654300"/>
              <a:ext cx="438150" cy="438150"/>
            </a:xfrm>
            <a:prstGeom prst="ellipse">
              <a:avLst/>
            </a:prstGeom>
            <a:solidFill>
              <a:srgbClr val="262626"/>
            </a:solid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7" name="Oval 66"/>
            <p:cNvSpPr/>
            <p:nvPr/>
          </p:nvSpPr>
          <p:spPr>
            <a:xfrm>
              <a:off x="2112432" y="2654300"/>
              <a:ext cx="438150" cy="438150"/>
            </a:xfrm>
            <a:prstGeom prst="ellipse">
              <a:avLst/>
            </a:prstGeom>
            <a:solidFill>
              <a:srgbClr val="262626"/>
            </a:solid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9" name="Oval 68"/>
            <p:cNvSpPr/>
            <p:nvPr/>
          </p:nvSpPr>
          <p:spPr>
            <a:xfrm>
              <a:off x="6826250" y="2654300"/>
              <a:ext cx="438150" cy="438150"/>
            </a:xfrm>
            <a:prstGeom prst="ellipse">
              <a:avLst/>
            </a:prstGeom>
            <a:solidFill>
              <a:srgbClr val="262626"/>
            </a:solid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8" name="Oval 67"/>
            <p:cNvSpPr/>
            <p:nvPr/>
          </p:nvSpPr>
          <p:spPr>
            <a:xfrm>
              <a:off x="4836578" y="2654300"/>
              <a:ext cx="438150" cy="438150"/>
            </a:xfrm>
            <a:prstGeom prst="ellipse">
              <a:avLst/>
            </a:prstGeom>
            <a:solidFill>
              <a:srgbClr val="262626"/>
            </a:solid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sp>
        <p:nvSpPr>
          <p:cNvPr id="48" name="TextBox 47"/>
          <p:cNvSpPr txBox="1"/>
          <p:nvPr/>
        </p:nvSpPr>
        <p:spPr>
          <a:xfrm>
            <a:off x="2123000" y="5920320"/>
            <a:ext cx="2745332" cy="615553"/>
          </a:xfrm>
          <a:prstGeom prst="rect">
            <a:avLst/>
          </a:prstGeom>
          <a:noFill/>
        </p:spPr>
        <p:txBody>
          <a:bodyPr wrap="square" rtlCol="0">
            <a:spAutoFit/>
          </a:bodyPr>
          <a:lstStyle/>
          <a:p>
            <a:r>
              <a:rPr lang="en-US" sz="1700" b="1" dirty="0" err="1" smtClean="0">
                <a:solidFill>
                  <a:srgbClr val="FFFFFF"/>
                </a:solidFill>
              </a:rPr>
              <a:t>eBird</a:t>
            </a:r>
            <a:r>
              <a:rPr lang="en-US" sz="1700" b="1" dirty="0" smtClean="0">
                <a:solidFill>
                  <a:srgbClr val="FFFFFF"/>
                </a:solidFill>
              </a:rPr>
              <a:t> Data </a:t>
            </a:r>
          </a:p>
          <a:p>
            <a:r>
              <a:rPr lang="en-US" sz="1700" b="1" dirty="0" smtClean="0">
                <a:solidFill>
                  <a:srgbClr val="FFFFFF"/>
                </a:solidFill>
              </a:rPr>
              <a:t>Models</a:t>
            </a:r>
            <a:endParaRPr lang="en-US" sz="1700" dirty="0">
              <a:solidFill>
                <a:srgbClr val="FFFFFF"/>
              </a:solidFill>
            </a:endParaRPr>
          </a:p>
        </p:txBody>
      </p:sp>
      <p:sp>
        <p:nvSpPr>
          <p:cNvPr id="13" name="TextBox 12"/>
          <p:cNvSpPr txBox="1"/>
          <p:nvPr/>
        </p:nvSpPr>
        <p:spPr>
          <a:xfrm>
            <a:off x="176380" y="1098589"/>
            <a:ext cx="8602134" cy="14604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10000"/>
              </a:lnSpc>
              <a:spcBef>
                <a:spcPts val="1200"/>
              </a:spcBef>
            </a:pPr>
            <a:r>
              <a:rPr lang="en-US" sz="1800" dirty="0">
                <a:solidFill>
                  <a:schemeClr val="bg1"/>
                </a:solidFill>
              </a:rPr>
              <a:t>NASA </a:t>
            </a:r>
            <a:r>
              <a:rPr lang="en-US" sz="1800" dirty="0" smtClean="0">
                <a:solidFill>
                  <a:schemeClr val="bg1"/>
                </a:solidFill>
              </a:rPr>
              <a:t>MODIS and ASTER earth imagery, bird observations gathered by citizen-science volunteers, big </a:t>
            </a:r>
            <a:r>
              <a:rPr lang="en-US" sz="1800" dirty="0">
                <a:solidFill>
                  <a:schemeClr val="bg1"/>
                </a:solidFill>
              </a:rPr>
              <a:t>data </a:t>
            </a:r>
            <a:r>
              <a:rPr lang="en-US" sz="1800" dirty="0" smtClean="0">
                <a:solidFill>
                  <a:schemeClr val="bg1"/>
                </a:solidFill>
              </a:rPr>
              <a:t>analytics, </a:t>
            </a:r>
            <a:r>
              <a:rPr lang="en-US" sz="1800" dirty="0">
                <a:solidFill>
                  <a:schemeClr val="bg1"/>
                </a:solidFill>
              </a:rPr>
              <a:t>and </a:t>
            </a:r>
            <a:r>
              <a:rPr lang="en-US" sz="1800" dirty="0" smtClean="0">
                <a:solidFill>
                  <a:schemeClr val="bg1"/>
                </a:solidFill>
              </a:rPr>
              <a:t>a market</a:t>
            </a:r>
            <a:r>
              <a:rPr lang="en-US" sz="1800" dirty="0">
                <a:solidFill>
                  <a:schemeClr val="bg1"/>
                </a:solidFill>
              </a:rPr>
              <a:t>-</a:t>
            </a:r>
            <a:r>
              <a:rPr lang="en-US" sz="1800" dirty="0" smtClean="0">
                <a:solidFill>
                  <a:schemeClr val="bg1"/>
                </a:solidFill>
              </a:rPr>
              <a:t>based conservation </a:t>
            </a:r>
            <a:r>
              <a:rPr lang="en-US" sz="1800" dirty="0">
                <a:solidFill>
                  <a:schemeClr val="bg1"/>
                </a:solidFill>
              </a:rPr>
              <a:t>approaches </a:t>
            </a:r>
            <a:r>
              <a:rPr lang="en-US" sz="1800" dirty="0" smtClean="0">
                <a:solidFill>
                  <a:schemeClr val="bg1"/>
                </a:solidFill>
              </a:rPr>
              <a:t>are applied to fine-scale conservation of bird habitat </a:t>
            </a:r>
          </a:p>
          <a:p>
            <a:pPr marL="285750" indent="-285750">
              <a:lnSpc>
                <a:spcPct val="110000"/>
              </a:lnSpc>
              <a:spcBef>
                <a:spcPts val="1200"/>
              </a:spcBef>
              <a:buFont typeface="Arial"/>
              <a:buChar char="•"/>
            </a:pPr>
            <a:r>
              <a:rPr lang="en-US" sz="1800" b="1" dirty="0" smtClean="0">
                <a:solidFill>
                  <a:srgbClr val="000000"/>
                </a:solidFill>
              </a:rPr>
              <a:t>Results:  20,000 more acres of habitat  </a:t>
            </a:r>
            <a:r>
              <a:rPr lang="en-US" sz="1800" dirty="0" smtClean="0">
                <a:solidFill>
                  <a:srgbClr val="000000"/>
                </a:solidFill>
              </a:rPr>
              <a:t> for migrating </a:t>
            </a:r>
            <a:r>
              <a:rPr lang="en-US" sz="1800" dirty="0" err="1" smtClean="0">
                <a:solidFill>
                  <a:srgbClr val="000000"/>
                </a:solidFill>
              </a:rPr>
              <a:t>waterbirds</a:t>
            </a:r>
            <a:r>
              <a:rPr lang="en-US" sz="1800" dirty="0" smtClean="0">
                <a:solidFill>
                  <a:srgbClr val="000000"/>
                </a:solidFill>
              </a:rPr>
              <a:t> in California</a:t>
            </a:r>
            <a:endParaRPr lang="en-US" sz="1800" dirty="0">
              <a:solidFill>
                <a:srgbClr val="000000"/>
              </a:solidFill>
            </a:endParaRPr>
          </a:p>
        </p:txBody>
      </p:sp>
      <p:pic>
        <p:nvPicPr>
          <p:cNvPr id="46" name="Picture 70"/>
          <p:cNvPicPr>
            <a:picLocks noChangeAspect="1"/>
          </p:cNvPicPr>
          <p:nvPr/>
        </p:nvPicPr>
        <p:blipFill>
          <a:blip r:embed="rId10"/>
          <a:srcRect/>
          <a:stretch>
            <a:fillRect/>
          </a:stretch>
        </p:blipFill>
        <p:spPr bwMode="auto">
          <a:xfrm>
            <a:off x="8448314" y="146518"/>
            <a:ext cx="660400" cy="547687"/>
          </a:xfrm>
          <a:prstGeom prst="rect">
            <a:avLst/>
          </a:prstGeom>
          <a:noFill/>
          <a:ln w="9525">
            <a:noFill/>
            <a:miter lim="800000"/>
            <a:headEnd/>
            <a:tailEnd/>
          </a:ln>
        </p:spPr>
      </p:pic>
    </p:spTree>
    <p:extLst>
      <p:ext uri="{BB962C8B-B14F-4D97-AF65-F5344CB8AC3E}">
        <p14:creationId xmlns:p14="http://schemas.microsoft.com/office/powerpoint/2010/main" val="275596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p:cNvSpPr>
            <a:spLocks noGrp="1"/>
          </p:cNvSpPr>
          <p:nvPr>
            <p:ph type="ctrTitle"/>
          </p:nvPr>
        </p:nvSpPr>
        <p:spPr>
          <a:xfrm>
            <a:off x="493857" y="-581528"/>
            <a:ext cx="8012148" cy="2209800"/>
          </a:xfrm>
        </p:spPr>
        <p:txBody>
          <a:bodyPr>
            <a:normAutofit/>
          </a:bodyPr>
          <a:lstStyle/>
          <a:p>
            <a:pPr eaLnBrk="1" hangingPunct="1"/>
            <a:r>
              <a:rPr lang="en-US" sz="3200" dirty="0" smtClean="0">
                <a:ea typeface="ＭＳ Ｐゴシック" charset="-128"/>
                <a:cs typeface="Gill Sans"/>
              </a:rPr>
              <a:t>Bird Returns</a:t>
            </a:r>
            <a:r>
              <a:rPr lang="en-US" sz="2700" dirty="0" smtClean="0">
                <a:ea typeface="ＭＳ Ｐゴシック" charset="-128"/>
                <a:cs typeface="Gill Sans"/>
              </a:rPr>
              <a:t/>
            </a:r>
            <a:br>
              <a:rPr lang="en-US" sz="2700" dirty="0" smtClean="0">
                <a:ea typeface="ＭＳ Ｐゴシック" charset="-128"/>
                <a:cs typeface="Gill Sans"/>
              </a:rPr>
            </a:br>
            <a:r>
              <a:rPr lang="en-US" sz="2700" dirty="0" smtClean="0">
                <a:ea typeface="ＭＳ Ｐゴシック" charset="-128"/>
                <a:cs typeface="Gill Sans"/>
              </a:rPr>
              <a:t>Dynamic Conservation in the Central Valley of California</a:t>
            </a:r>
            <a:endParaRPr lang="en-US" sz="2700" dirty="0">
              <a:ea typeface="ＭＳ Ｐゴシック" charset="-128"/>
              <a:cs typeface="Gill Sans"/>
            </a:endParaRPr>
          </a:p>
        </p:txBody>
      </p:sp>
      <p:sp>
        <p:nvSpPr>
          <p:cNvPr id="13" name="Rectangle 12"/>
          <p:cNvSpPr/>
          <p:nvPr/>
        </p:nvSpPr>
        <p:spPr>
          <a:xfrm>
            <a:off x="0" y="6553200"/>
            <a:ext cx="9144000" cy="3048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anchor="ctr">
            <a:prstTxWarp prst="textNoShape">
              <a:avLst/>
            </a:prstTxWarp>
          </a:bodyPr>
          <a:lstStyle/>
          <a:p>
            <a:pPr algn="ctr">
              <a:defRPr/>
            </a:pPr>
            <a:endParaRPr lang="en-US">
              <a:solidFill>
                <a:srgbClr val="FFFFFF"/>
              </a:solidFill>
              <a:latin typeface="Gill Sans"/>
              <a:ea typeface="ＭＳ Ｐゴシック" charset="-128"/>
              <a:cs typeface="Gill Sans"/>
            </a:endParaRPr>
          </a:p>
        </p:txBody>
      </p:sp>
      <p:pic>
        <p:nvPicPr>
          <p:cNvPr id="8" name="Picture 7" descr="Aerial-BirdReturn-Field-Snow-Geese-11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233" y="1114638"/>
            <a:ext cx="8322567" cy="3471293"/>
          </a:xfrm>
          <a:prstGeom prst="rect">
            <a:avLst/>
          </a:prstGeom>
        </p:spPr>
      </p:pic>
      <p:sp>
        <p:nvSpPr>
          <p:cNvPr id="2" name="TextBox 1"/>
          <p:cNvSpPr txBox="1"/>
          <p:nvPr/>
        </p:nvSpPr>
        <p:spPr>
          <a:xfrm>
            <a:off x="364233" y="4657051"/>
            <a:ext cx="8558766" cy="1754327"/>
          </a:xfrm>
          <a:prstGeom prst="rect">
            <a:avLst/>
          </a:prstGeom>
          <a:noFill/>
        </p:spPr>
        <p:txBody>
          <a:bodyPr wrap="none" rtlCol="0">
            <a:spAutoFit/>
          </a:bodyPr>
          <a:lstStyle/>
          <a:p>
            <a:r>
              <a:rPr lang="en-US" dirty="0"/>
              <a:t>Abundance models improve spatial and temporal prioritization of conservation </a:t>
            </a:r>
            <a:r>
              <a:rPr lang="en-US" dirty="0" smtClean="0"/>
              <a:t>resources</a:t>
            </a:r>
            <a:endParaRPr lang="en-US" dirty="0"/>
          </a:p>
          <a:p>
            <a:endParaRPr lang="en-US" dirty="0"/>
          </a:p>
          <a:p>
            <a:r>
              <a:rPr lang="en-US" dirty="0" smtClean="0"/>
              <a:t>Alison Johnston, </a:t>
            </a:r>
            <a:r>
              <a:rPr lang="en-US" dirty="0"/>
              <a:t>Daniel </a:t>
            </a:r>
            <a:r>
              <a:rPr lang="en-US" dirty="0" smtClean="0"/>
              <a:t>Fink, </a:t>
            </a:r>
            <a:r>
              <a:rPr lang="en-US" dirty="0"/>
              <a:t>Mark D. </a:t>
            </a:r>
            <a:r>
              <a:rPr lang="en-US" dirty="0" smtClean="0"/>
              <a:t>Reynolds, </a:t>
            </a:r>
            <a:r>
              <a:rPr lang="en-US" dirty="0"/>
              <a:t>Wesley M. </a:t>
            </a:r>
            <a:r>
              <a:rPr lang="en-US" dirty="0" smtClean="0"/>
              <a:t>Hochachka, </a:t>
            </a:r>
            <a:r>
              <a:rPr lang="en-US" dirty="0"/>
              <a:t>Brian L. </a:t>
            </a:r>
            <a:r>
              <a:rPr lang="en-US" dirty="0" smtClean="0"/>
              <a:t>Sullivan,</a:t>
            </a:r>
            <a:endParaRPr lang="en-US" dirty="0"/>
          </a:p>
          <a:p>
            <a:r>
              <a:rPr lang="en-US" dirty="0" smtClean="0"/>
              <a:t>Nicholas </a:t>
            </a:r>
            <a:r>
              <a:rPr lang="en-US" dirty="0"/>
              <a:t>E. </a:t>
            </a:r>
            <a:r>
              <a:rPr lang="en-US" dirty="0" err="1" smtClean="0"/>
              <a:t>Bruns</a:t>
            </a:r>
            <a:r>
              <a:rPr lang="en-US" dirty="0" smtClean="0"/>
              <a:t>, </a:t>
            </a:r>
            <a:r>
              <a:rPr lang="en-US" dirty="0"/>
              <a:t>Eric </a:t>
            </a:r>
            <a:r>
              <a:rPr lang="en-US" dirty="0" err="1" smtClean="0"/>
              <a:t>Hallstein</a:t>
            </a:r>
            <a:r>
              <a:rPr lang="en-US" dirty="0" smtClean="0"/>
              <a:t>, </a:t>
            </a:r>
            <a:r>
              <a:rPr lang="en-US" dirty="0"/>
              <a:t>Matt S. </a:t>
            </a:r>
            <a:r>
              <a:rPr lang="en-US" dirty="0" smtClean="0"/>
              <a:t>Merrifield, </a:t>
            </a:r>
            <a:r>
              <a:rPr lang="en-US" dirty="0"/>
              <a:t>Sandi </a:t>
            </a:r>
            <a:r>
              <a:rPr lang="en-US" dirty="0" smtClean="0"/>
              <a:t>Matsumoto </a:t>
            </a:r>
            <a:r>
              <a:rPr lang="en-US" dirty="0"/>
              <a:t>&amp; Steve </a:t>
            </a:r>
            <a:r>
              <a:rPr lang="en-US" dirty="0" smtClean="0"/>
              <a:t>Kelling</a:t>
            </a:r>
          </a:p>
          <a:p>
            <a:endParaRPr lang="en-US" dirty="0"/>
          </a:p>
          <a:p>
            <a:r>
              <a:rPr lang="en-US" i="1" dirty="0" smtClean="0"/>
              <a:t>Submitted</a:t>
            </a:r>
            <a:endParaRPr lang="en-US" i="1" dirty="0"/>
          </a:p>
        </p:txBody>
      </p:sp>
    </p:spTree>
    <p:extLst>
      <p:ext uri="{BB962C8B-B14F-4D97-AF65-F5344CB8AC3E}">
        <p14:creationId xmlns:p14="http://schemas.microsoft.com/office/powerpoint/2010/main" val="322625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Little performance risk in using abundance over occurrence</a:t>
            </a:r>
          </a:p>
          <a:p>
            <a:r>
              <a:rPr lang="en-US" dirty="0" smtClean="0"/>
              <a:t>Abundance and occurrence relationship nonlinear</a:t>
            </a:r>
          </a:p>
          <a:p>
            <a:r>
              <a:rPr lang="en-US" dirty="0" smtClean="0"/>
              <a:t>Abundance identifies timing and location of species more precisely</a:t>
            </a:r>
          </a:p>
          <a:p>
            <a:pPr lvl="1"/>
            <a:r>
              <a:rPr lang="en-US" dirty="0" smtClean="0"/>
              <a:t>Timing of migration peaks </a:t>
            </a:r>
          </a:p>
          <a:p>
            <a:pPr lvl="1"/>
            <a:r>
              <a:rPr lang="en-US" dirty="0" smtClean="0"/>
              <a:t>Identification of locations with highest numbers</a:t>
            </a:r>
          </a:p>
          <a:p>
            <a:pPr marL="0" indent="0">
              <a:buNone/>
            </a:pPr>
            <a:endParaRPr lang="en-US" dirty="0" smtClean="0"/>
          </a:p>
          <a:p>
            <a:pPr marL="0" indent="0">
              <a:buNone/>
            </a:pPr>
            <a:endParaRPr lang="en-US" dirty="0" smtClean="0"/>
          </a:p>
          <a:p>
            <a:r>
              <a:rPr lang="en-US" dirty="0" smtClean="0"/>
              <a:t>Abundance allowed TNC to be more selective allowing them to get more high quality locations for less money, allowing TNC to enroll more high quality acres.</a:t>
            </a:r>
          </a:p>
          <a:p>
            <a:pPr marL="0" indent="0">
              <a:buNone/>
            </a:pPr>
            <a:endParaRPr lang="en-US" dirty="0"/>
          </a:p>
        </p:txBody>
      </p:sp>
    </p:spTree>
    <p:extLst>
      <p:ext uri="{BB962C8B-B14F-4D97-AF65-F5344CB8AC3E}">
        <p14:creationId xmlns:p14="http://schemas.microsoft.com/office/powerpoint/2010/main" val="22575577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4600" y="0"/>
            <a:ext cx="6631523" cy="6858000"/>
          </a:xfrm>
          <a:prstGeom prst="rect">
            <a:avLst/>
          </a:prstGeom>
        </p:spPr>
      </p:pic>
    </p:spTree>
    <p:extLst>
      <p:ext uri="{BB962C8B-B14F-4D97-AF65-F5344CB8AC3E}">
        <p14:creationId xmlns:p14="http://schemas.microsoft.com/office/powerpoint/2010/main" val="8182581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Occurrence often considered a surrogate of abundance. </a:t>
            </a:r>
            <a:endParaRPr lang="en-US" dirty="0"/>
          </a:p>
        </p:txBody>
      </p:sp>
      <p:sp>
        <p:nvSpPr>
          <p:cNvPr id="3" name="Content Placeholder 2"/>
          <p:cNvSpPr>
            <a:spLocks noGrp="1"/>
          </p:cNvSpPr>
          <p:nvPr>
            <p:ph idx="1"/>
          </p:nvPr>
        </p:nvSpPr>
        <p:spPr/>
        <p:txBody>
          <a:bodyPr/>
          <a:lstStyle/>
          <a:p>
            <a:pPr marL="0" indent="0">
              <a:buNone/>
            </a:pPr>
            <a:r>
              <a:rPr lang="en-US" dirty="0" smtClean="0"/>
              <a:t>However:</a:t>
            </a:r>
            <a:br>
              <a:rPr lang="en-US" dirty="0" smtClean="0"/>
            </a:br>
            <a:r>
              <a:rPr lang="en-US" dirty="0" smtClean="0"/>
              <a:t>  Relationship varies with species natural history  </a:t>
            </a:r>
          </a:p>
          <a:p>
            <a:pPr marL="0" indent="0">
              <a:buNone/>
            </a:pPr>
            <a:r>
              <a:rPr lang="en-US" dirty="0"/>
              <a:t> </a:t>
            </a:r>
            <a:r>
              <a:rPr lang="en-US" dirty="0" smtClean="0"/>
              <a:t> (i.e., solitary or social) and can vary seasonally </a:t>
            </a:r>
          </a:p>
          <a:p>
            <a:pPr marL="0" indent="0">
              <a:buNone/>
            </a:pPr>
            <a:r>
              <a:rPr lang="en-US" dirty="0"/>
              <a:t> </a:t>
            </a:r>
            <a:r>
              <a:rPr lang="en-US" dirty="0" smtClean="0"/>
              <a:t> or across spatial scales</a:t>
            </a:r>
            <a:br>
              <a:rPr lang="en-US" dirty="0" smtClean="0"/>
            </a:br>
            <a:endParaRPr lang="en-US" dirty="0"/>
          </a:p>
        </p:txBody>
      </p:sp>
    </p:spTree>
    <p:extLst>
      <p:ext uri="{BB962C8B-B14F-4D97-AF65-F5344CB8AC3E}">
        <p14:creationId xmlns:p14="http://schemas.microsoft.com/office/powerpoint/2010/main" val="34809263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SDM must handle large numbers of zero counts</a:t>
            </a:r>
          </a:p>
          <a:p>
            <a:r>
              <a:rPr lang="en-US" dirty="0" smtClean="0"/>
              <a:t>SDM must handle rare (but significant) high counts</a:t>
            </a:r>
          </a:p>
          <a:p>
            <a:r>
              <a:rPr lang="en-US" dirty="0" smtClean="0"/>
              <a:t>Many migratory species change habitat preferences seasonally—statistical non-stationarity</a:t>
            </a:r>
          </a:p>
          <a:p>
            <a:r>
              <a:rPr lang="en-US" dirty="0" smtClean="0"/>
              <a:t>Animals move around and are often hard to detect</a:t>
            </a:r>
          </a:p>
          <a:p>
            <a:r>
              <a:rPr lang="en-US" dirty="0" smtClean="0"/>
              <a:t>Data are sparse</a:t>
            </a:r>
          </a:p>
        </p:txBody>
      </p:sp>
      <p:sp>
        <p:nvSpPr>
          <p:cNvPr id="4" name="Title 3"/>
          <p:cNvSpPr>
            <a:spLocks noGrp="1"/>
          </p:cNvSpPr>
          <p:nvPr>
            <p:ph type="title"/>
          </p:nvPr>
        </p:nvSpPr>
        <p:spPr/>
        <p:txBody>
          <a:bodyPr>
            <a:normAutofit fontScale="90000"/>
          </a:bodyPr>
          <a:lstStyle/>
          <a:p>
            <a:r>
              <a:rPr lang="en-US" dirty="0" smtClean="0"/>
              <a:t>Challenges in Creating a Regression Model for Abundance</a:t>
            </a:r>
            <a:endParaRPr lang="en-US" dirty="0"/>
          </a:p>
        </p:txBody>
      </p:sp>
    </p:spTree>
    <p:extLst>
      <p:ext uri="{BB962C8B-B14F-4D97-AF65-F5344CB8AC3E}">
        <p14:creationId xmlns:p14="http://schemas.microsoft.com/office/powerpoint/2010/main" val="28694171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fontScale="92500"/>
          </a:bodyPr>
          <a:lstStyle/>
          <a:p>
            <a:r>
              <a:rPr lang="en-US" dirty="0"/>
              <a:t>W</a:t>
            </a:r>
            <a:r>
              <a:rPr lang="en-US" dirty="0" smtClean="0"/>
              <a:t>e </a:t>
            </a:r>
            <a:r>
              <a:rPr lang="en-US" dirty="0"/>
              <a:t>describe and validate a predictive model of spatial and </a:t>
            </a:r>
            <a:r>
              <a:rPr lang="en-US" dirty="0" smtClean="0"/>
              <a:t>temporal </a:t>
            </a:r>
            <a:r>
              <a:rPr lang="en-US" dirty="0"/>
              <a:t>variation in abundance </a:t>
            </a:r>
            <a:endParaRPr lang="en-US" dirty="0" smtClean="0"/>
          </a:p>
          <a:p>
            <a:r>
              <a:rPr lang="en-US" dirty="0" smtClean="0"/>
              <a:t>The model is capable </a:t>
            </a:r>
            <a:r>
              <a:rPr lang="en-US" dirty="0"/>
              <a:t>of adapting to a variety of non-stationary, </a:t>
            </a:r>
            <a:r>
              <a:rPr lang="en-US" dirty="0" smtClean="0"/>
              <a:t>spatiotemporal </a:t>
            </a:r>
            <a:r>
              <a:rPr lang="en-US" dirty="0"/>
              <a:t>abundance patterns based on surveillance monitoring </a:t>
            </a:r>
            <a:r>
              <a:rPr lang="en-US" dirty="0" smtClean="0"/>
              <a:t>data.</a:t>
            </a:r>
          </a:p>
          <a:p>
            <a:r>
              <a:rPr lang="en-US" dirty="0"/>
              <a:t>We compare models of occurrence and abundance for a range of species</a:t>
            </a:r>
            <a:r>
              <a:rPr lang="en-US" dirty="0" smtClean="0"/>
              <a:t>, </a:t>
            </a:r>
            <a:r>
              <a:rPr lang="en-US" dirty="0"/>
              <a:t>seasons, and at two spatial resolutions.</a:t>
            </a:r>
          </a:p>
        </p:txBody>
      </p:sp>
    </p:spTree>
    <p:extLst>
      <p:ext uri="{BB962C8B-B14F-4D97-AF65-F5344CB8AC3E}">
        <p14:creationId xmlns:p14="http://schemas.microsoft.com/office/powerpoint/2010/main" val="3102753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13127" y="40623"/>
            <a:ext cx="5719370" cy="961000"/>
          </a:xfrm>
          <a:prstGeom prst="rect">
            <a:avLst/>
          </a:prstGeom>
          <a:noFill/>
        </p:spPr>
      </p:pic>
      <p:sp>
        <p:nvSpPr>
          <p:cNvPr id="3" name="Rectangle 2"/>
          <p:cNvSpPr>
            <a:spLocks noGrp="1" noChangeArrowheads="1"/>
          </p:cNvSpPr>
          <p:nvPr/>
        </p:nvSpPr>
        <p:spPr>
          <a:xfrm>
            <a:off x="5858643" y="1305067"/>
            <a:ext cx="3124200" cy="4165600"/>
          </a:xfrm>
          <a:prstGeom prst="rect">
            <a:avLst/>
          </a:prstGeom>
          <a:ln>
            <a:solidFill>
              <a:srgbClr val="008000"/>
            </a:solidFill>
          </a:ln>
        </p:spPr>
        <p:txBody>
          <a:bodyPr/>
          <a:lstStyle>
            <a:lvl1pPr marL="342900" indent="-342900" algn="l" defTabSz="457200" rtl="0" eaLnBrk="1" latinLnBrk="0" hangingPunct="1">
              <a:spcBef>
                <a:spcPct val="20000"/>
              </a:spcBef>
              <a:buFont typeface="Arial"/>
              <a:buChar char="•"/>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Font typeface="Wingdings" charset="2"/>
              <a:buNone/>
            </a:pPr>
            <a:r>
              <a:rPr lang="en-US" b="1" dirty="0" smtClean="0">
                <a:solidFill>
                  <a:srgbClr val="FFFF00"/>
                </a:solidFill>
              </a:rPr>
              <a:t>MODIS </a:t>
            </a:r>
            <a:r>
              <a:rPr lang="en-US" b="1" dirty="0" err="1" smtClean="0">
                <a:solidFill>
                  <a:srgbClr val="FFFF00"/>
                </a:solidFill>
              </a:rPr>
              <a:t>Landcover</a:t>
            </a:r>
            <a:endParaRPr lang="en-US" b="1" i="1" dirty="0" smtClean="0">
              <a:solidFill>
                <a:srgbClr val="FFFF00"/>
              </a:solidFill>
            </a:endParaRPr>
          </a:p>
          <a:p>
            <a:pPr marL="457200" lvl="1">
              <a:lnSpc>
                <a:spcPct val="80000"/>
              </a:lnSpc>
              <a:buClr>
                <a:srgbClr val="FF0000"/>
              </a:buClr>
            </a:pPr>
            <a:r>
              <a:rPr lang="en-US" dirty="0" smtClean="0">
                <a:solidFill>
                  <a:srgbClr val="FFFF00"/>
                </a:solidFill>
              </a:rPr>
              <a:t>2011</a:t>
            </a:r>
          </a:p>
          <a:p>
            <a:pPr marL="457200" lvl="1">
              <a:lnSpc>
                <a:spcPct val="80000"/>
              </a:lnSpc>
              <a:buClr>
                <a:srgbClr val="FF0000"/>
              </a:buClr>
            </a:pPr>
            <a:r>
              <a:rPr lang="en-US" dirty="0" smtClean="0">
                <a:solidFill>
                  <a:srgbClr val="FFFF00"/>
                </a:solidFill>
              </a:rPr>
              <a:t>13 Classes</a:t>
            </a:r>
          </a:p>
          <a:p>
            <a:pPr marL="457200" lvl="1">
              <a:lnSpc>
                <a:spcPct val="80000"/>
              </a:lnSpc>
              <a:buClr>
                <a:srgbClr val="FF0000"/>
              </a:buClr>
            </a:pPr>
            <a:r>
              <a:rPr lang="en-US" dirty="0" smtClean="0">
                <a:solidFill>
                  <a:srgbClr val="FFFF00"/>
                </a:solidFill>
              </a:rPr>
              <a:t>% coverage within1.5 km pixel </a:t>
            </a:r>
          </a:p>
          <a:p>
            <a:pPr marL="57150">
              <a:lnSpc>
                <a:spcPct val="80000"/>
              </a:lnSpc>
              <a:buClr>
                <a:srgbClr val="FF0000"/>
              </a:buClr>
              <a:buNone/>
            </a:pPr>
            <a:r>
              <a:rPr lang="en-US" dirty="0" smtClean="0">
                <a:solidFill>
                  <a:srgbClr val="FFFF00"/>
                </a:solidFill>
              </a:rPr>
              <a:t>Elevation</a:t>
            </a:r>
          </a:p>
          <a:p>
            <a:pPr marL="57150">
              <a:lnSpc>
                <a:spcPct val="80000"/>
              </a:lnSpc>
              <a:buClr>
                <a:srgbClr val="FF0000"/>
              </a:buClr>
              <a:buNone/>
            </a:pPr>
            <a:r>
              <a:rPr lang="en-US" dirty="0" smtClean="0">
                <a:solidFill>
                  <a:srgbClr val="FFFF00"/>
                </a:solidFill>
              </a:rPr>
              <a:t>…</a:t>
            </a:r>
          </a:p>
          <a:p>
            <a:pPr marL="57150">
              <a:lnSpc>
                <a:spcPct val="80000"/>
              </a:lnSpc>
              <a:buClr>
                <a:srgbClr val="FF0000"/>
              </a:buClr>
              <a:buNone/>
            </a:pPr>
            <a:r>
              <a:rPr lang="en-US" sz="2000" dirty="0" smtClean="0">
                <a:solidFill>
                  <a:srgbClr val="FFFF00"/>
                </a:solidFill>
              </a:rPr>
              <a:t>NDVI / EVI</a:t>
            </a:r>
          </a:p>
          <a:p>
            <a:pPr marL="57150">
              <a:lnSpc>
                <a:spcPct val="80000"/>
              </a:lnSpc>
              <a:buClr>
                <a:srgbClr val="FF0000"/>
              </a:buClr>
              <a:buNone/>
            </a:pPr>
            <a:r>
              <a:rPr lang="en-US" sz="2000" dirty="0" smtClean="0">
                <a:solidFill>
                  <a:srgbClr val="FFFF00"/>
                </a:solidFill>
              </a:rPr>
              <a:t>Productivity</a:t>
            </a:r>
          </a:p>
          <a:p>
            <a:pPr marL="57150">
              <a:lnSpc>
                <a:spcPct val="80000"/>
              </a:lnSpc>
              <a:buClr>
                <a:srgbClr val="FF0000"/>
              </a:buClr>
              <a:buNone/>
            </a:pPr>
            <a:r>
              <a:rPr lang="en-US" sz="2000" dirty="0" smtClean="0">
                <a:solidFill>
                  <a:srgbClr val="FFFF00"/>
                </a:solidFill>
              </a:rPr>
              <a:t>Multi-wavelength Spectra</a:t>
            </a:r>
          </a:p>
          <a:p>
            <a:pPr marL="57150">
              <a:lnSpc>
                <a:spcPct val="80000"/>
              </a:lnSpc>
              <a:buClr>
                <a:srgbClr val="FF0000"/>
              </a:buClr>
              <a:buNone/>
            </a:pPr>
            <a:endParaRPr lang="en-US" sz="2000" dirty="0">
              <a:solidFill>
                <a:srgbClr val="FFFF00"/>
              </a:solidFill>
            </a:endParaRPr>
          </a:p>
          <a:p>
            <a:pPr marL="57150">
              <a:lnSpc>
                <a:spcPct val="80000"/>
              </a:lnSpc>
              <a:buClr>
                <a:srgbClr val="FF0000"/>
              </a:buClr>
              <a:buNone/>
            </a:pPr>
            <a:r>
              <a:rPr lang="en-US" sz="2000" dirty="0" err="1" smtClean="0">
                <a:solidFill>
                  <a:srgbClr val="FFFF00"/>
                </a:solidFill>
              </a:rPr>
              <a:t>Cropscape</a:t>
            </a:r>
            <a:endParaRPr lang="en-US" sz="2000" dirty="0" smtClean="0">
              <a:solidFill>
                <a:srgbClr val="FFFF00"/>
              </a:solidFill>
            </a:endParaRPr>
          </a:p>
          <a:p>
            <a:pPr marL="57150">
              <a:lnSpc>
                <a:spcPct val="80000"/>
              </a:lnSpc>
              <a:buClr>
                <a:srgbClr val="FF0000"/>
              </a:buClr>
              <a:buNone/>
            </a:pPr>
            <a:r>
              <a:rPr lang="en-US" dirty="0" smtClean="0">
                <a:solidFill>
                  <a:srgbClr val="FFFF00"/>
                </a:solidFill>
              </a:rPr>
              <a:t> </a:t>
            </a:r>
          </a:p>
          <a:p>
            <a:pPr marL="114300" lvl="1" indent="0">
              <a:lnSpc>
                <a:spcPct val="80000"/>
              </a:lnSpc>
              <a:buClr>
                <a:srgbClr val="FF0000"/>
              </a:buClr>
              <a:buNone/>
            </a:pPr>
            <a:endParaRPr lang="en-US" sz="2000" dirty="0" smtClean="0"/>
          </a:p>
          <a:p>
            <a:pPr marL="0" indent="0">
              <a:lnSpc>
                <a:spcPct val="90000"/>
              </a:lnSpc>
              <a:buNone/>
            </a:pPr>
            <a:endParaRPr lang="en-US" sz="2000" dirty="0" smtClean="0"/>
          </a:p>
        </p:txBody>
      </p:sp>
      <p:grpSp>
        <p:nvGrpSpPr>
          <p:cNvPr id="4" name="Group 3"/>
          <p:cNvGrpSpPr>
            <a:grpSpLocks/>
          </p:cNvGrpSpPr>
          <p:nvPr/>
        </p:nvGrpSpPr>
        <p:grpSpPr bwMode="auto">
          <a:xfrm>
            <a:off x="3572643" y="9668"/>
            <a:ext cx="2133600" cy="7162800"/>
            <a:chOff x="2112" y="-192"/>
            <a:chExt cx="1344" cy="4512"/>
          </a:xfrm>
        </p:grpSpPr>
        <p:pic>
          <p:nvPicPr>
            <p:cNvPr id="12" name="Picture 11"/>
            <p:cNvPicPr>
              <a:picLocks noChangeAspect="1" noChangeArrowheads="1"/>
            </p:cNvPicPr>
            <p:nvPr/>
          </p:nvPicPr>
          <p:blipFill>
            <a:blip r:embed="rId4"/>
            <a:srcRect/>
            <a:stretch>
              <a:fillRect/>
            </a:stretch>
          </p:blipFill>
          <p:spPr bwMode="auto">
            <a:xfrm>
              <a:off x="2160" y="3662"/>
              <a:ext cx="1296" cy="658"/>
            </a:xfrm>
            <a:prstGeom prst="rect">
              <a:avLst/>
            </a:prstGeom>
            <a:noFill/>
            <a:ln w="9525">
              <a:noFill/>
              <a:miter lim="800000"/>
              <a:headEnd/>
              <a:tailEnd/>
            </a:ln>
            <a:effectLst/>
          </p:spPr>
        </p:pic>
        <p:pic>
          <p:nvPicPr>
            <p:cNvPr id="13" name="Picture 12"/>
            <p:cNvPicPr>
              <a:picLocks noChangeAspect="1" noChangeArrowheads="1"/>
            </p:cNvPicPr>
            <p:nvPr/>
          </p:nvPicPr>
          <p:blipFill>
            <a:blip r:embed="rId5"/>
            <a:srcRect/>
            <a:stretch>
              <a:fillRect/>
            </a:stretch>
          </p:blipFill>
          <p:spPr bwMode="auto">
            <a:xfrm>
              <a:off x="2112" y="-192"/>
              <a:ext cx="1344" cy="868"/>
            </a:xfrm>
            <a:prstGeom prst="rect">
              <a:avLst/>
            </a:prstGeom>
            <a:noFill/>
            <a:ln w="9525">
              <a:noFill/>
              <a:miter lim="800000"/>
              <a:headEnd/>
              <a:tailEnd/>
            </a:ln>
            <a:effectLst/>
          </p:spPr>
        </p:pic>
        <p:pic>
          <p:nvPicPr>
            <p:cNvPr id="14" name="Picture 13"/>
            <p:cNvPicPr>
              <a:picLocks noChangeAspect="1" noChangeArrowheads="1"/>
            </p:cNvPicPr>
            <p:nvPr/>
          </p:nvPicPr>
          <p:blipFill>
            <a:blip r:embed="rId6"/>
            <a:srcRect/>
            <a:stretch>
              <a:fillRect/>
            </a:stretch>
          </p:blipFill>
          <p:spPr bwMode="auto">
            <a:xfrm>
              <a:off x="2112" y="528"/>
              <a:ext cx="1344" cy="902"/>
            </a:xfrm>
            <a:prstGeom prst="rect">
              <a:avLst/>
            </a:prstGeom>
            <a:noFill/>
            <a:ln w="9525">
              <a:noFill/>
              <a:miter lim="800000"/>
              <a:headEnd/>
              <a:tailEnd/>
            </a:ln>
            <a:effectLst/>
          </p:spPr>
        </p:pic>
        <p:pic>
          <p:nvPicPr>
            <p:cNvPr id="15" name="Picture 14"/>
            <p:cNvPicPr>
              <a:picLocks noChangeAspect="1" noChangeArrowheads="1"/>
            </p:cNvPicPr>
            <p:nvPr/>
          </p:nvPicPr>
          <p:blipFill>
            <a:blip r:embed="rId7"/>
            <a:srcRect/>
            <a:stretch>
              <a:fillRect/>
            </a:stretch>
          </p:blipFill>
          <p:spPr bwMode="auto">
            <a:xfrm>
              <a:off x="2112" y="1152"/>
              <a:ext cx="1344" cy="896"/>
            </a:xfrm>
            <a:prstGeom prst="rect">
              <a:avLst/>
            </a:prstGeom>
            <a:noFill/>
            <a:ln w="9525">
              <a:noFill/>
              <a:miter lim="800000"/>
              <a:headEnd/>
              <a:tailEnd/>
            </a:ln>
            <a:effectLst/>
          </p:spPr>
        </p:pic>
        <p:pic>
          <p:nvPicPr>
            <p:cNvPr id="16" name="Picture 15"/>
            <p:cNvPicPr>
              <a:picLocks noChangeAspect="1" noChangeArrowheads="1"/>
            </p:cNvPicPr>
            <p:nvPr/>
          </p:nvPicPr>
          <p:blipFill>
            <a:blip r:embed="rId8"/>
            <a:srcRect/>
            <a:stretch>
              <a:fillRect/>
            </a:stretch>
          </p:blipFill>
          <p:spPr bwMode="auto">
            <a:xfrm>
              <a:off x="2112" y="1728"/>
              <a:ext cx="1344" cy="1008"/>
            </a:xfrm>
            <a:prstGeom prst="rect">
              <a:avLst/>
            </a:prstGeom>
            <a:noFill/>
            <a:ln w="9525">
              <a:noFill/>
              <a:miter lim="800000"/>
              <a:headEnd/>
              <a:tailEnd/>
            </a:ln>
            <a:effectLst/>
          </p:spPr>
        </p:pic>
        <p:pic>
          <p:nvPicPr>
            <p:cNvPr id="17" name="Picture 16"/>
            <p:cNvPicPr>
              <a:picLocks noChangeAspect="1" noChangeArrowheads="1"/>
            </p:cNvPicPr>
            <p:nvPr/>
          </p:nvPicPr>
          <p:blipFill>
            <a:blip r:embed="rId9"/>
            <a:srcRect/>
            <a:stretch>
              <a:fillRect/>
            </a:stretch>
          </p:blipFill>
          <p:spPr bwMode="auto">
            <a:xfrm>
              <a:off x="2112" y="2352"/>
              <a:ext cx="1344" cy="896"/>
            </a:xfrm>
            <a:prstGeom prst="rect">
              <a:avLst/>
            </a:prstGeom>
            <a:noFill/>
            <a:ln w="9525">
              <a:noFill/>
              <a:miter lim="800000"/>
              <a:headEnd/>
              <a:tailEnd/>
            </a:ln>
            <a:effectLst/>
          </p:spPr>
        </p:pic>
      </p:grpSp>
      <p:sp>
        <p:nvSpPr>
          <p:cNvPr id="5" name="Rectangle 4"/>
          <p:cNvSpPr>
            <a:spLocks noChangeArrowheads="1"/>
          </p:cNvSpPr>
          <p:nvPr/>
        </p:nvSpPr>
        <p:spPr bwMode="auto">
          <a:xfrm>
            <a:off x="143643" y="1305068"/>
            <a:ext cx="3352800" cy="4165598"/>
          </a:xfrm>
          <a:prstGeom prst="rect">
            <a:avLst/>
          </a:prstGeom>
          <a:noFill/>
          <a:ln w="9525">
            <a:solidFill>
              <a:srgbClr val="0000FF"/>
            </a:solidFill>
            <a:miter lim="800000"/>
            <a:headEnd/>
            <a:tailEnd/>
          </a:ln>
          <a:effectLst/>
        </p:spPr>
        <p:txBody>
          <a:bodyP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eaLnBrk="1" hangingPunct="1">
              <a:spcBef>
                <a:spcPct val="20000"/>
              </a:spcBef>
              <a:buClr>
                <a:schemeClr val="hlink"/>
              </a:buClr>
              <a:buSzPct val="70000"/>
              <a:buFont typeface="Wingdings" charset="2"/>
              <a:buNone/>
            </a:pPr>
            <a:r>
              <a:rPr lang="en-US" sz="2800" b="1" u="sng" dirty="0" err="1" smtClean="0">
                <a:solidFill>
                  <a:srgbClr val="FFFF00"/>
                </a:solidFill>
                <a:effectLst>
                  <a:outerShdw blurRad="38100" dist="38100" dir="2700000" algn="tl">
                    <a:srgbClr val="000000"/>
                  </a:outerShdw>
                </a:effectLst>
                <a:latin typeface="Arial"/>
                <a:cs typeface="Arial"/>
              </a:rPr>
              <a:t>eBird</a:t>
            </a:r>
            <a:endParaRPr lang="en-US" sz="2800" b="1" u="sng" dirty="0" smtClean="0">
              <a:solidFill>
                <a:srgbClr val="FFFF00"/>
              </a:solidFill>
              <a:effectLst>
                <a:outerShdw blurRad="38100" dist="38100" dir="2700000" algn="tl">
                  <a:srgbClr val="000000"/>
                </a:outerShdw>
              </a:effectLst>
              <a:latin typeface="Arial"/>
              <a:cs typeface="Arial"/>
            </a:endParaRPr>
          </a:p>
          <a:p>
            <a:pPr marL="342900" indent="-342900">
              <a:lnSpc>
                <a:spcPct val="90000"/>
              </a:lnSpc>
              <a:spcBef>
                <a:spcPct val="20000"/>
              </a:spcBef>
              <a:buClr>
                <a:srgbClr val="FF0000"/>
              </a:buClr>
              <a:buSzPct val="70000"/>
              <a:buFont typeface="Wingdings" charset="2"/>
              <a:buChar char="n"/>
            </a:pPr>
            <a:r>
              <a:rPr lang="en-US" sz="2000" b="1" dirty="0" smtClean="0">
                <a:solidFill>
                  <a:srgbClr val="FF6600"/>
                </a:solidFill>
                <a:effectLst>
                  <a:outerShdw blurRad="38100" dist="38100" dir="2700000" algn="tl">
                    <a:srgbClr val="000000"/>
                  </a:outerShdw>
                </a:effectLst>
                <a:latin typeface="Arial"/>
                <a:cs typeface="Arial"/>
              </a:rPr>
              <a:t>Observed Count</a:t>
            </a:r>
            <a:endParaRPr lang="en-US" sz="2000" b="1" dirty="0" smtClean="0">
              <a:solidFill>
                <a:srgbClr val="FF6600"/>
              </a:solidFill>
              <a:effectLst>
                <a:outerShdw blurRad="38100" dist="38100" dir="2700000" algn="tl">
                  <a:srgbClr val="000000"/>
                </a:outerShdw>
              </a:effectLst>
              <a:latin typeface="Arial"/>
              <a:ea typeface="ＭＳ Ｐゴシック" charset="-128"/>
              <a:cs typeface="Arial"/>
            </a:endParaRP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ea typeface="ＭＳ Ｐゴシック" charset="-128"/>
                <a:cs typeface="Arial"/>
              </a:rPr>
              <a:t>Lat - Lon</a:t>
            </a:r>
          </a:p>
          <a:p>
            <a:pPr marL="342900" indent="-342900" eaLnBrk="1" hangingPunct="1">
              <a:lnSpc>
                <a:spcPct val="90000"/>
              </a:lnSpc>
              <a:spcBef>
                <a:spcPct val="20000"/>
              </a:spcBef>
              <a:buClr>
                <a:srgbClr val="FF0000"/>
              </a:buClr>
              <a:buSzPct val="70000"/>
              <a:buFont typeface="Wingdings" charset="2"/>
              <a:buChar char="n"/>
            </a:pPr>
            <a:r>
              <a:rPr lang="en-US" sz="2000" dirty="0">
                <a:solidFill>
                  <a:srgbClr val="FFFF00"/>
                </a:solidFill>
                <a:effectLst>
                  <a:outerShdw blurRad="38100" dist="38100" dir="2700000" algn="tl">
                    <a:srgbClr val="000000"/>
                  </a:outerShdw>
                </a:effectLst>
                <a:latin typeface="Arial"/>
                <a:cs typeface="Arial"/>
              </a:rPr>
              <a:t>Year </a:t>
            </a:r>
            <a:endParaRPr lang="en-US" sz="2000" dirty="0" smtClean="0">
              <a:solidFill>
                <a:srgbClr val="FFFF00"/>
              </a:solidFill>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cs typeface="Arial"/>
              </a:rPr>
              <a:t>Day of the Year(</a:t>
            </a:r>
            <a:r>
              <a:rPr lang="en-US" sz="2000" dirty="0">
                <a:solidFill>
                  <a:srgbClr val="FFFF00"/>
                </a:solidFill>
                <a:effectLst>
                  <a:outerShdw blurRad="38100" dist="38100" dir="2700000" algn="tl">
                    <a:srgbClr val="000000"/>
                  </a:outerShdw>
                </a:effectLst>
                <a:latin typeface="Arial"/>
                <a:cs typeface="Arial"/>
              </a:rPr>
              <a:t>1-365</a:t>
            </a:r>
            <a:r>
              <a:rPr lang="en-US" sz="2000" dirty="0" smtClean="0">
                <a:solidFill>
                  <a:srgbClr val="FFFF00"/>
                </a:solidFill>
                <a:effectLst>
                  <a:outerShdw blurRad="38100" dist="38100" dir="2700000" algn="tl">
                    <a:srgbClr val="000000"/>
                  </a:outerShdw>
                </a:effectLst>
                <a:latin typeface="Arial"/>
                <a:cs typeface="Arial"/>
              </a:rPr>
              <a:t>)</a:t>
            </a:r>
          </a:p>
          <a:p>
            <a:pPr marL="342900" indent="-342900" eaLnBrk="1" hangingPunct="1">
              <a:lnSpc>
                <a:spcPct val="90000"/>
              </a:lnSpc>
              <a:spcBef>
                <a:spcPct val="20000"/>
              </a:spcBef>
              <a:buClr>
                <a:srgbClr val="FF0000"/>
              </a:buClr>
              <a:buSzPct val="70000"/>
              <a:buFont typeface="Wingdings" charset="2"/>
              <a:buChar char="n"/>
            </a:pPr>
            <a:endParaRPr lang="en-US" sz="2000" dirty="0" smtClean="0">
              <a:solidFill>
                <a:srgbClr val="FFFF00"/>
              </a:solidFill>
              <a:effectLst>
                <a:outerShdw blurRad="38100" dist="38100" dir="2700000" algn="tl">
                  <a:srgbClr val="000000"/>
                </a:outerShdw>
              </a:effectLst>
              <a:latin typeface="Arial"/>
              <a:ea typeface="ＭＳ Ｐゴシック" charset="-128"/>
              <a:cs typeface="Arial"/>
            </a:endParaRP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cs typeface="Arial"/>
              </a:rPr>
              <a:t>Checklists</a:t>
            </a: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cs typeface="Arial"/>
              </a:rPr>
              <a:t>Observation </a:t>
            </a:r>
            <a:r>
              <a:rPr lang="en-US" sz="2000" dirty="0">
                <a:solidFill>
                  <a:srgbClr val="FFFF00"/>
                </a:solidFill>
                <a:effectLst>
                  <a:outerShdw blurRad="38100" dist="38100" dir="2700000" algn="tl">
                    <a:srgbClr val="000000"/>
                  </a:outerShdw>
                </a:effectLst>
                <a:latin typeface="Arial"/>
                <a:cs typeface="Arial"/>
              </a:rPr>
              <a:t>Effort</a:t>
            </a:r>
          </a:p>
          <a:p>
            <a:pPr marL="342900" indent="-342900" eaLnBrk="1" hangingPunct="1">
              <a:lnSpc>
                <a:spcPct val="90000"/>
              </a:lnSpc>
              <a:spcBef>
                <a:spcPct val="20000"/>
              </a:spcBef>
              <a:buClr>
                <a:srgbClr val="FF0000"/>
              </a:buClr>
              <a:buSzPct val="70000"/>
              <a:buFont typeface="Wingdings" charset="2"/>
              <a:buChar char="n"/>
            </a:pPr>
            <a:r>
              <a:rPr lang="en-US" sz="2000" dirty="0">
                <a:solidFill>
                  <a:srgbClr val="FFFF00"/>
                </a:solidFill>
                <a:effectLst>
                  <a:outerShdw blurRad="38100" dist="38100" dir="2700000" algn="tl">
                    <a:srgbClr val="000000"/>
                  </a:outerShdw>
                </a:effectLst>
                <a:latin typeface="Arial"/>
                <a:cs typeface="Arial"/>
              </a:rPr>
              <a:t>Observation </a:t>
            </a:r>
            <a:r>
              <a:rPr lang="en-US" sz="2000" dirty="0" smtClean="0">
                <a:solidFill>
                  <a:srgbClr val="FFFF00"/>
                </a:solidFill>
                <a:effectLst>
                  <a:outerShdw blurRad="38100" dist="38100" dir="2700000" algn="tl">
                    <a:srgbClr val="000000"/>
                  </a:outerShdw>
                </a:effectLst>
                <a:latin typeface="Arial"/>
                <a:cs typeface="Arial"/>
              </a:rPr>
              <a:t>Time</a:t>
            </a: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cs typeface="Arial"/>
              </a:rPr>
              <a:t>Number of Observers</a:t>
            </a:r>
          </a:p>
          <a:p>
            <a:pPr marL="342900" indent="-342900" eaLnBrk="1" hangingPunct="1">
              <a:lnSpc>
                <a:spcPct val="90000"/>
              </a:lnSpc>
              <a:spcBef>
                <a:spcPct val="20000"/>
              </a:spcBef>
              <a:buClr>
                <a:srgbClr val="FF0000"/>
              </a:buClr>
              <a:buSzPct val="70000"/>
              <a:buFont typeface="Wingdings" charset="2"/>
              <a:buChar char="n"/>
            </a:pPr>
            <a:r>
              <a:rPr lang="en-US" sz="2000" dirty="0" smtClean="0">
                <a:solidFill>
                  <a:srgbClr val="FFFF00"/>
                </a:solidFill>
                <a:effectLst>
                  <a:outerShdw blurRad="38100" dist="38100" dir="2700000" algn="tl">
                    <a:srgbClr val="000000"/>
                  </a:outerShdw>
                </a:effectLst>
                <a:latin typeface="Arial"/>
                <a:cs typeface="Arial"/>
              </a:rPr>
              <a:t>Stationary/Traveling Protocol</a:t>
            </a:r>
          </a:p>
          <a:p>
            <a:pPr marL="342900" indent="-342900">
              <a:lnSpc>
                <a:spcPct val="90000"/>
              </a:lnSpc>
              <a:spcBef>
                <a:spcPct val="20000"/>
              </a:spcBef>
              <a:buClr>
                <a:schemeClr val="hlink"/>
              </a:buClr>
              <a:buSzPct val="70000"/>
            </a:pPr>
            <a:endParaRPr lang="en-US" sz="2400" dirty="0" smtClean="0">
              <a:effectLst>
                <a:outerShdw blurRad="38100" dist="38100" dir="2700000" algn="tl">
                  <a:srgbClr val="000000"/>
                </a:outerShdw>
              </a:effectLst>
              <a:latin typeface="Arial"/>
              <a:cs typeface="Arial"/>
            </a:endParaRPr>
          </a:p>
          <a:p>
            <a:pPr marL="342900" indent="-342900">
              <a:lnSpc>
                <a:spcPct val="90000"/>
              </a:lnSpc>
              <a:spcBef>
                <a:spcPct val="20000"/>
              </a:spcBef>
              <a:buClr>
                <a:schemeClr val="hlink"/>
              </a:buClr>
              <a:buSzPct val="70000"/>
            </a:pPr>
            <a:endParaRPr lang="en-US" sz="2400" dirty="0" smtClean="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rgbClr val="FF0000"/>
              </a:buClr>
              <a:buSzPct val="70000"/>
            </a:pPr>
            <a:endParaRPr lang="en-US" sz="2400" dirty="0" smtClean="0">
              <a:effectLst>
                <a:outerShdw blurRad="38100" dist="38100" dir="2700000" algn="tl">
                  <a:srgbClr val="000000"/>
                </a:outerShdw>
              </a:effectLst>
              <a:latin typeface="Arial"/>
              <a:cs typeface="Arial"/>
            </a:endParaRPr>
          </a:p>
        </p:txBody>
      </p:sp>
      <p:pic>
        <p:nvPicPr>
          <p:cNvPr id="6" name="Picture 5"/>
          <p:cNvPicPr>
            <a:picLocks noChangeAspect="1"/>
          </p:cNvPicPr>
          <p:nvPr/>
        </p:nvPicPr>
        <p:blipFill>
          <a:blip r:embed="rId10"/>
          <a:srcRect/>
          <a:stretch>
            <a:fillRect/>
          </a:stretch>
        </p:blipFill>
        <p:spPr bwMode="auto">
          <a:xfrm>
            <a:off x="7912411" y="85867"/>
            <a:ext cx="1224395" cy="1020059"/>
          </a:xfrm>
          <a:prstGeom prst="rect">
            <a:avLst/>
          </a:prstGeom>
          <a:noFill/>
          <a:ln w="9525">
            <a:noFill/>
            <a:miter lim="800000"/>
            <a:headEnd/>
            <a:tailEnd/>
          </a:ln>
        </p:spPr>
      </p:pic>
      <p:sp>
        <p:nvSpPr>
          <p:cNvPr id="7" name="TextBox 6"/>
          <p:cNvSpPr txBox="1">
            <a:spLocks noChangeArrowheads="1"/>
          </p:cNvSpPr>
          <p:nvPr/>
        </p:nvSpPr>
        <p:spPr bwMode="auto">
          <a:xfrm>
            <a:off x="134118" y="6038993"/>
            <a:ext cx="1381125" cy="830997"/>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rgbClr val="FFFFFF"/>
                </a:solidFill>
                <a:latin typeface="Calibri" pitchFamily="34" charset="0"/>
              </a:rPr>
              <a:t>MODIS – Remote sensing data</a:t>
            </a:r>
          </a:p>
        </p:txBody>
      </p:sp>
      <p:pic>
        <p:nvPicPr>
          <p:cNvPr id="8" name="Picture 7"/>
          <p:cNvPicPr>
            <a:picLocks noChangeAspect="1"/>
          </p:cNvPicPr>
          <p:nvPr/>
        </p:nvPicPr>
        <p:blipFill>
          <a:blip r:embed="rId11"/>
          <a:srcRect/>
          <a:stretch>
            <a:fillRect/>
          </a:stretch>
        </p:blipFill>
        <p:spPr bwMode="auto">
          <a:xfrm>
            <a:off x="5858643" y="85868"/>
            <a:ext cx="1229985" cy="1020059"/>
          </a:xfrm>
          <a:prstGeom prst="rect">
            <a:avLst/>
          </a:prstGeom>
          <a:noFill/>
          <a:ln w="9525">
            <a:noFill/>
            <a:miter lim="800000"/>
            <a:headEnd/>
            <a:tailEnd/>
          </a:ln>
        </p:spPr>
      </p:pic>
      <p:pic>
        <p:nvPicPr>
          <p:cNvPr id="9" name="Picture 8"/>
          <p:cNvPicPr>
            <a:picLocks noChangeAspect="1"/>
          </p:cNvPicPr>
          <p:nvPr/>
        </p:nvPicPr>
        <p:blipFill>
          <a:blip r:embed="rId12"/>
          <a:stretch>
            <a:fillRect/>
          </a:stretch>
        </p:blipFill>
        <p:spPr>
          <a:xfrm>
            <a:off x="-8757" y="5953268"/>
            <a:ext cx="9144000" cy="2236184"/>
          </a:xfrm>
          <a:prstGeom prst="rect">
            <a:avLst/>
          </a:prstGeom>
        </p:spPr>
      </p:pic>
      <p:sp>
        <p:nvSpPr>
          <p:cNvPr id="10" name="Right Brace 9"/>
          <p:cNvSpPr/>
          <p:nvPr/>
        </p:nvSpPr>
        <p:spPr>
          <a:xfrm rot="16200000">
            <a:off x="5979292" y="3025918"/>
            <a:ext cx="406401" cy="5295900"/>
          </a:xfrm>
          <a:prstGeom prst="rightBrace">
            <a:avLst>
              <a:gd name="adj1" fmla="val 11139"/>
              <a:gd name="adj2" fmla="val 72862"/>
            </a:avLst>
          </a:prstGeom>
          <a:ln w="47625">
            <a:solidFill>
              <a:srgbClr val="185B14"/>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1" name="Right Brace 10"/>
          <p:cNvSpPr/>
          <p:nvPr/>
        </p:nvSpPr>
        <p:spPr>
          <a:xfrm rot="16200000">
            <a:off x="1545408" y="4145103"/>
            <a:ext cx="406400" cy="3057527"/>
          </a:xfrm>
          <a:prstGeom prst="rightBrace">
            <a:avLst>
              <a:gd name="adj1" fmla="val 11139"/>
              <a:gd name="adj2" fmla="val 37622"/>
            </a:avLst>
          </a:prstGeom>
          <a:ln w="47625">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2905667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304800" y="1009320"/>
            <a:ext cx="4678758" cy="5410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000" dirty="0" smtClean="0">
                <a:solidFill>
                  <a:srgbClr val="FFFFFF"/>
                </a:solidFill>
              </a:rPr>
              <a:t>A supervised learning model relates predictors </a:t>
            </a:r>
            <a:r>
              <a:rPr lang="en-US" sz="2000" dirty="0" smtClean="0">
                <a:solidFill>
                  <a:srgbClr val="FFFF00"/>
                </a:solidFill>
              </a:rPr>
              <a:t>X</a:t>
            </a:r>
            <a:r>
              <a:rPr lang="en-US" sz="2000" dirty="0" smtClean="0">
                <a:solidFill>
                  <a:srgbClr val="FFFFFF"/>
                </a:solidFill>
              </a:rPr>
              <a:t> to observed occurrences </a:t>
            </a:r>
            <a:r>
              <a:rPr lang="en-US" sz="2000" dirty="0" smtClean="0">
                <a:solidFill>
                  <a:srgbClr val="FFFF00"/>
                </a:solidFill>
              </a:rPr>
              <a:t>y</a:t>
            </a:r>
          </a:p>
          <a:p>
            <a:pPr>
              <a:buFont typeface="Arial"/>
              <a:buNone/>
            </a:pPr>
            <a:endParaRPr lang="en-US" sz="2000" dirty="0" smtClean="0">
              <a:solidFill>
                <a:srgbClr val="FFFFFF"/>
              </a:solidFill>
            </a:endParaRPr>
          </a:p>
          <a:p>
            <a:pPr marL="514350" indent="-457200">
              <a:buFont typeface="+mj-lt"/>
              <a:buAutoNum type="arabicPeriod"/>
            </a:pPr>
            <a:r>
              <a:rPr lang="en-US" dirty="0" smtClean="0">
                <a:solidFill>
                  <a:srgbClr val="FFFFFF"/>
                </a:solidFill>
              </a:rPr>
              <a:t>Divide</a:t>
            </a:r>
          </a:p>
          <a:p>
            <a:pPr marL="514350" indent="-457200"/>
            <a:r>
              <a:rPr lang="en-US" sz="2000" dirty="0" smtClean="0">
                <a:solidFill>
                  <a:srgbClr val="FFFFFF"/>
                </a:solidFill>
              </a:rPr>
              <a:t>Divide study extent into regions </a:t>
            </a:r>
          </a:p>
          <a:p>
            <a:pPr marL="514350" indent="-457200"/>
            <a:r>
              <a:rPr lang="en-US" sz="2000" dirty="0" smtClean="0">
                <a:solidFill>
                  <a:srgbClr val="FFFFFF"/>
                </a:solidFill>
              </a:rPr>
              <a:t>Restrict each base model     to a region</a:t>
            </a:r>
          </a:p>
          <a:p>
            <a:pPr marL="514350" indent="-457200">
              <a:buFont typeface="Arial"/>
              <a:buNone/>
            </a:pPr>
            <a:endParaRPr lang="en-US" sz="2000" dirty="0" smtClean="0"/>
          </a:p>
          <a:p>
            <a:pPr marL="514350" indent="-457200">
              <a:buFont typeface="+mj-lt"/>
              <a:buAutoNum type="arabicPeriod" startAt="2"/>
            </a:pPr>
            <a:r>
              <a:rPr lang="en-US" dirty="0" smtClean="0">
                <a:solidFill>
                  <a:schemeClr val="bg1"/>
                </a:solidFill>
              </a:rPr>
              <a:t>Recombine</a:t>
            </a:r>
          </a:p>
          <a:p>
            <a:pPr marL="514350" indent="-457200"/>
            <a:r>
              <a:rPr lang="en-US" sz="2000" dirty="0" smtClean="0">
                <a:solidFill>
                  <a:schemeClr val="bg1"/>
                </a:solidFill>
              </a:rPr>
              <a:t>Predictions at location </a:t>
            </a:r>
            <a:r>
              <a:rPr lang="en-US" sz="2000" dirty="0" smtClean="0">
                <a:solidFill>
                  <a:srgbClr val="FFFF00"/>
                </a:solidFill>
              </a:rPr>
              <a:t>s</a:t>
            </a:r>
            <a:r>
              <a:rPr lang="en-US" sz="2000" dirty="0" smtClean="0">
                <a:solidFill>
                  <a:schemeClr val="bg1"/>
                </a:solidFill>
              </a:rPr>
              <a:t> are made by averaging across the models that contain </a:t>
            </a:r>
            <a:r>
              <a:rPr lang="en-US" sz="2000" dirty="0" smtClean="0">
                <a:solidFill>
                  <a:srgbClr val="FFFF00"/>
                </a:solidFill>
              </a:rPr>
              <a:t>s</a:t>
            </a:r>
          </a:p>
          <a:p>
            <a:pPr marL="514350" indent="-457200">
              <a:buFont typeface="Arial"/>
              <a:buNone/>
            </a:pPr>
            <a:r>
              <a:rPr lang="en-US" sz="2000" dirty="0" smtClean="0">
                <a:solidFill>
                  <a:schemeClr val="bg1"/>
                </a:solidFill>
              </a:rPr>
              <a:t> </a:t>
            </a:r>
          </a:p>
          <a:p>
            <a:pPr marL="514350" indent="-457200">
              <a:buFont typeface="Arial"/>
              <a:buNone/>
            </a:pPr>
            <a:r>
              <a:rPr lang="en-US" sz="2000" dirty="0" smtClean="0">
                <a:solidFill>
                  <a:schemeClr val="bg1"/>
                </a:solidFill>
              </a:rPr>
              <a:t> </a:t>
            </a:r>
          </a:p>
          <a:p>
            <a:pPr lvl="1">
              <a:buFont typeface="Arial"/>
              <a:buNone/>
            </a:pPr>
            <a:endParaRPr lang="en-US" sz="2000" dirty="0" smtClean="0"/>
          </a:p>
        </p:txBody>
      </p:sp>
      <p:graphicFrame>
        <p:nvGraphicFramePr>
          <p:cNvPr id="3" name="Object 3"/>
          <p:cNvGraphicFramePr>
            <a:graphicFrameLocks noChangeAspect="1"/>
          </p:cNvGraphicFramePr>
          <p:nvPr/>
        </p:nvGraphicFramePr>
        <p:xfrm>
          <a:off x="5483534" y="1391132"/>
          <a:ext cx="1341437" cy="400050"/>
        </p:xfrm>
        <a:graphic>
          <a:graphicData uri="http://schemas.openxmlformats.org/presentationml/2006/ole">
            <mc:AlternateContent xmlns:mc="http://schemas.openxmlformats.org/markup-compatibility/2006">
              <mc:Choice xmlns:v="urn:schemas-microsoft-com:vml" Requires="v">
                <p:oleObj spid="_x0000_s8322" name="Equation" r:id="rId3" imgW="596900" imgH="177800" progId="Equation.3">
                  <p:embed/>
                </p:oleObj>
              </mc:Choice>
              <mc:Fallback>
                <p:oleObj name="Equation" r:id="rId3" imgW="5969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534" y="1391132"/>
                        <a:ext cx="1341437" cy="400050"/>
                      </a:xfrm>
                      <a:prstGeom prst="rect">
                        <a:avLst/>
                      </a:prstGeom>
                      <a:solidFill>
                        <a:schemeClr val="tx1"/>
                      </a:solidFill>
                    </p:spPr>
                  </p:pic>
                </p:oleObj>
              </mc:Fallback>
            </mc:AlternateContent>
          </a:graphicData>
        </a:graphic>
      </p:graphicFrame>
      <p:graphicFrame>
        <p:nvGraphicFramePr>
          <p:cNvPr id="4" name="Object 4"/>
          <p:cNvGraphicFramePr>
            <a:graphicFrameLocks noChangeAspect="1"/>
          </p:cNvGraphicFramePr>
          <p:nvPr/>
        </p:nvGraphicFramePr>
        <p:xfrm>
          <a:off x="5776049" y="3111161"/>
          <a:ext cx="1019992" cy="465199"/>
        </p:xfrm>
        <a:graphic>
          <a:graphicData uri="http://schemas.openxmlformats.org/presentationml/2006/ole">
            <mc:AlternateContent xmlns:mc="http://schemas.openxmlformats.org/markup-compatibility/2006">
              <mc:Choice xmlns:v="urn:schemas-microsoft-com:vml" Requires="v">
                <p:oleObj spid="_x0000_s8323" name="Equation" r:id="rId5" imgW="419100" imgH="190500" progId="Equation.DSMT4">
                  <p:embed/>
                </p:oleObj>
              </mc:Choice>
              <mc:Fallback>
                <p:oleObj name="Equation" r:id="rId5" imgW="419100" imgH="190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049" y="3111161"/>
                        <a:ext cx="1019992" cy="465199"/>
                      </a:xfrm>
                      <a:prstGeom prst="rect">
                        <a:avLst/>
                      </a:prstGeom>
                      <a:solidFill>
                        <a:schemeClr val="tx1"/>
                      </a:solidFill>
                    </p:spPr>
                  </p:pic>
                </p:oleObj>
              </mc:Fallback>
            </mc:AlternateContent>
          </a:graphicData>
        </a:graphic>
      </p:graphicFrame>
      <p:sp>
        <p:nvSpPr>
          <p:cNvPr id="5" name="Title 1"/>
          <p:cNvSpPr txBox="1">
            <a:spLocks/>
          </p:cNvSpPr>
          <p:nvPr/>
        </p:nvSpPr>
        <p:spPr>
          <a:xfrm>
            <a:off x="457200" y="152400"/>
            <a:ext cx="8229600" cy="6397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00"/>
                </a:solidFill>
              </a:rPr>
              <a:t>Using a Mixture Model to Divide and Recombine</a:t>
            </a:r>
            <a:endParaRPr lang="en-US" sz="2800" dirty="0">
              <a:solidFill>
                <a:srgbClr val="FFFF00"/>
              </a:solidFill>
            </a:endParaRPr>
          </a:p>
        </p:txBody>
      </p:sp>
      <p:sp>
        <p:nvSpPr>
          <p:cNvPr id="6" name="Line 626"/>
          <p:cNvSpPr>
            <a:spLocks noChangeShapeType="1"/>
          </p:cNvSpPr>
          <p:nvPr/>
        </p:nvSpPr>
        <p:spPr bwMode="auto">
          <a:xfrm flipV="1">
            <a:off x="0" y="762000"/>
            <a:ext cx="9144000" cy="0"/>
          </a:xfrm>
          <a:prstGeom prst="line">
            <a:avLst/>
          </a:prstGeom>
          <a:noFill/>
          <a:ln w="101600">
            <a:solidFill>
              <a:srgbClr val="99CCFF"/>
            </a:solidFill>
            <a:round/>
            <a:headEnd/>
            <a:tailEnd/>
          </a:ln>
        </p:spPr>
        <p:txBody>
          <a:bodyPr>
            <a:prstTxWarp prst="textNoShape">
              <a:avLst/>
            </a:prstTxWarp>
          </a:bodyPr>
          <a:lstStyle/>
          <a:p>
            <a:endParaRPr lang="en-US"/>
          </a:p>
        </p:txBody>
      </p:sp>
      <p:sp>
        <p:nvSpPr>
          <p:cNvPr id="9" name="Rectangle 32"/>
          <p:cNvSpPr>
            <a:spLocks noChangeArrowheads="1"/>
          </p:cNvSpPr>
          <p:nvPr/>
        </p:nvSpPr>
        <p:spPr bwMode="auto">
          <a:xfrm>
            <a:off x="3785028" y="6356016"/>
            <a:ext cx="3397012" cy="394368"/>
          </a:xfrm>
          <a:prstGeom prst="rect">
            <a:avLst/>
          </a:prstGeom>
          <a:noFill/>
          <a:ln w="38100">
            <a:noFill/>
            <a:miter lim="800000"/>
            <a:headEnd/>
            <a:tailEnd/>
          </a:ln>
          <a:effectLst/>
        </p:spPr>
        <p:txBody>
          <a:bodyPr>
            <a:prstTxWarp prst="textNoShape">
              <a:avLst/>
            </a:prstTxWarp>
          </a:bodyPr>
          <a:lstStyle/>
          <a:p>
            <a:pPr marL="342900" indent="-342900">
              <a:lnSpc>
                <a:spcPct val="90000"/>
              </a:lnSpc>
              <a:spcBef>
                <a:spcPct val="20000"/>
              </a:spcBef>
              <a:buClr>
                <a:schemeClr val="hlink"/>
              </a:buClr>
              <a:buSzPct val="70000"/>
            </a:pPr>
            <a:r>
              <a:rPr lang="en-US" sz="1600" dirty="0" err="1" smtClean="0">
                <a:solidFill>
                  <a:srgbClr val="FFFF00"/>
                </a:solidFill>
              </a:rPr>
              <a:t>n(s</a:t>
            </a:r>
            <a:r>
              <a:rPr lang="en-US" sz="1600" dirty="0" smtClean="0">
                <a:solidFill>
                  <a:srgbClr val="FFFF00"/>
                </a:solidFill>
              </a:rPr>
              <a:t>) = </a:t>
            </a:r>
            <a:r>
              <a:rPr lang="en-US" sz="1600" dirty="0" smtClean="0">
                <a:solidFill>
                  <a:schemeClr val="bg1"/>
                </a:solidFill>
              </a:rPr>
              <a:t>number of models containing </a:t>
            </a:r>
            <a:r>
              <a:rPr lang="en-US" sz="1600" dirty="0" err="1" smtClean="0">
                <a:solidFill>
                  <a:srgbClr val="FFFF00"/>
                </a:solidFill>
              </a:rPr>
              <a:t>s</a:t>
            </a:r>
            <a:endParaRPr lang="en-US" sz="1600" dirty="0" smtClean="0">
              <a:solidFill>
                <a:srgbClr val="FFFF00"/>
              </a:solidFill>
            </a:endParaRPr>
          </a:p>
          <a:p>
            <a:pPr marL="342900" indent="-342900" eaLnBrk="1" hangingPunct="1">
              <a:lnSpc>
                <a:spcPct val="90000"/>
              </a:lnSpc>
              <a:spcBef>
                <a:spcPct val="20000"/>
              </a:spcBef>
              <a:buClr>
                <a:schemeClr val="hlink"/>
              </a:buClr>
              <a:buSzPct val="70000"/>
              <a:buFont typeface="Wingdings" charset="2"/>
              <a:buNone/>
            </a:pPr>
            <a:endParaRPr lang="en-US" sz="1600" dirty="0">
              <a:solidFill>
                <a:srgbClr val="FFFF00"/>
              </a:solidFill>
              <a:effectLst>
                <a:outerShdw blurRad="38100" dist="38100" dir="2700000" algn="tl">
                  <a:srgbClr val="000000"/>
                </a:outerShdw>
              </a:effectLst>
              <a:latin typeface="Symbol" charset="2"/>
            </a:endParaRPr>
          </a:p>
        </p:txBody>
      </p:sp>
      <p:grpSp>
        <p:nvGrpSpPr>
          <p:cNvPr id="19" name="Group 26"/>
          <p:cNvGrpSpPr/>
          <p:nvPr/>
        </p:nvGrpSpPr>
        <p:grpSpPr>
          <a:xfrm>
            <a:off x="7426932" y="3572424"/>
            <a:ext cx="1341437" cy="381000"/>
            <a:chOff x="7306620" y="3612528"/>
            <a:chExt cx="1341437" cy="381000"/>
          </a:xfrm>
        </p:grpSpPr>
        <p:sp>
          <p:nvSpPr>
            <p:cNvPr id="20" name="Rectangle 32"/>
            <p:cNvSpPr>
              <a:spLocks noChangeArrowheads="1"/>
            </p:cNvSpPr>
            <p:nvPr/>
          </p:nvSpPr>
          <p:spPr bwMode="auto">
            <a:xfrm>
              <a:off x="7306620" y="3612528"/>
              <a:ext cx="1341437" cy="381000"/>
            </a:xfrm>
            <a:prstGeom prst="rect">
              <a:avLst/>
            </a:prstGeom>
            <a:noFill/>
            <a:ln w="38100">
              <a:noFill/>
              <a:miter lim="800000"/>
              <a:headEnd/>
              <a:tailEnd/>
            </a:ln>
            <a:effectLst/>
          </p:spPr>
          <p:txBody>
            <a:bodyPr>
              <a:prstTxWarp prst="textNoShape">
                <a:avLst/>
              </a:prstTxWarp>
            </a:bodyPr>
            <a:lstStyle/>
            <a:p>
              <a:pPr marL="342900" indent="-342900" eaLnBrk="1" hangingPunct="1">
                <a:lnSpc>
                  <a:spcPct val="90000"/>
                </a:lnSpc>
                <a:spcBef>
                  <a:spcPct val="20000"/>
                </a:spcBef>
                <a:buClr>
                  <a:schemeClr val="hlink"/>
                </a:buClr>
                <a:buSzPct val="70000"/>
                <a:buFont typeface="Wingdings" charset="2"/>
                <a:buNone/>
              </a:pPr>
              <a:r>
                <a:rPr lang="en-US" sz="1600" dirty="0" smtClean="0">
                  <a:solidFill>
                    <a:srgbClr val="FFFF00"/>
                  </a:solidFill>
                  <a:effectLst>
                    <a:outerShdw blurRad="38100" dist="38100" dir="2700000" algn="tl">
                      <a:srgbClr val="000000"/>
                    </a:outerShdw>
                  </a:effectLst>
                  <a:latin typeface="Verdana" charset="0"/>
                  <a:sym typeface="Wingdings" charset="2"/>
                </a:rPr>
                <a:t>Region</a:t>
              </a:r>
              <a:endParaRPr lang="en-US" sz="1600" dirty="0">
                <a:solidFill>
                  <a:srgbClr val="FFFF00"/>
                </a:solidFill>
                <a:effectLst>
                  <a:outerShdw blurRad="38100" dist="38100" dir="2700000" algn="tl">
                    <a:srgbClr val="000000"/>
                  </a:outerShdw>
                </a:effectLst>
                <a:latin typeface="Symbol" charset="2"/>
              </a:endParaRPr>
            </a:p>
          </p:txBody>
        </p:sp>
        <p:graphicFrame>
          <p:nvGraphicFramePr>
            <p:cNvPr id="21" name="Object 6"/>
            <p:cNvGraphicFramePr>
              <a:graphicFrameLocks noChangeAspect="1"/>
            </p:cNvGraphicFramePr>
            <p:nvPr/>
          </p:nvGraphicFramePr>
          <p:xfrm>
            <a:off x="8106084" y="3614367"/>
            <a:ext cx="257175" cy="352425"/>
          </p:xfrm>
          <a:graphic>
            <a:graphicData uri="http://schemas.openxmlformats.org/presentationml/2006/ole">
              <mc:AlternateContent xmlns:mc="http://schemas.openxmlformats.org/markup-compatibility/2006">
                <mc:Choice xmlns:v="urn:schemas-microsoft-com:vml" Requires="v">
                  <p:oleObj spid="_x0000_s8324" name="Equation" r:id="rId7" imgW="139700" imgH="190500" progId="Equation.DSMT4">
                    <p:embed/>
                  </p:oleObj>
                </mc:Choice>
                <mc:Fallback>
                  <p:oleObj name="Equation" r:id="rId7" imgW="139700" imgH="190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6084" y="3614367"/>
                          <a:ext cx="257175" cy="35242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graphicFrame>
        <p:nvGraphicFramePr>
          <p:cNvPr id="22" name="Object 7"/>
          <p:cNvGraphicFramePr>
            <a:graphicFrameLocks noChangeAspect="1"/>
          </p:cNvGraphicFramePr>
          <p:nvPr>
            <p:extLst>
              <p:ext uri="{D42A27DB-BD31-4B8C-83A1-F6EECF244321}">
                <p14:modId xmlns:p14="http://schemas.microsoft.com/office/powerpoint/2010/main" val="744183555"/>
              </p:ext>
            </p:extLst>
          </p:nvPr>
        </p:nvGraphicFramePr>
        <p:xfrm>
          <a:off x="1694192" y="3357313"/>
          <a:ext cx="270520" cy="370712"/>
        </p:xfrm>
        <a:graphic>
          <a:graphicData uri="http://schemas.openxmlformats.org/presentationml/2006/ole">
            <mc:AlternateContent xmlns:mc="http://schemas.openxmlformats.org/markup-compatibility/2006">
              <mc:Choice xmlns:v="urn:schemas-microsoft-com:vml" Requires="v">
                <p:oleObj spid="_x0000_s8325" name="Equation" r:id="rId9" imgW="139700" imgH="190500" progId="Equation.DSMT4">
                  <p:embed/>
                </p:oleObj>
              </mc:Choice>
              <mc:Fallback>
                <p:oleObj name="Equation" r:id="rId9" imgW="139700" imgH="190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4192" y="3357313"/>
                        <a:ext cx="270520" cy="370712"/>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23" name="Object 8"/>
          <p:cNvGraphicFramePr>
            <a:graphicFrameLocks noChangeAspect="1"/>
          </p:cNvGraphicFramePr>
          <p:nvPr>
            <p:extLst>
              <p:ext uri="{D42A27DB-BD31-4B8C-83A1-F6EECF244321}">
                <p14:modId xmlns:p14="http://schemas.microsoft.com/office/powerpoint/2010/main" val="3733314501"/>
              </p:ext>
            </p:extLst>
          </p:nvPr>
        </p:nvGraphicFramePr>
        <p:xfrm>
          <a:off x="3507323" y="2995454"/>
          <a:ext cx="277705" cy="419418"/>
        </p:xfrm>
        <a:graphic>
          <a:graphicData uri="http://schemas.openxmlformats.org/presentationml/2006/ole">
            <mc:AlternateContent xmlns:mc="http://schemas.openxmlformats.org/markup-compatibility/2006">
              <mc:Choice xmlns:v="urn:schemas-microsoft-com:vml" Requires="v">
                <p:oleObj spid="_x0000_s8326" name="Equation" r:id="rId11" imgW="127000" imgH="190500" progId="Equation.DSMT4">
                  <p:embed/>
                </p:oleObj>
              </mc:Choice>
              <mc:Fallback>
                <p:oleObj name="Equation" r:id="rId11" imgW="127000" imgH="1905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7323" y="2995454"/>
                        <a:ext cx="277705" cy="41941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25" name="Object 3"/>
          <p:cNvGraphicFramePr>
            <a:graphicFrameLocks noChangeAspect="1"/>
          </p:cNvGraphicFramePr>
          <p:nvPr>
            <p:extLst>
              <p:ext uri="{D42A27DB-BD31-4B8C-83A1-F6EECF244321}">
                <p14:modId xmlns:p14="http://schemas.microsoft.com/office/powerpoint/2010/main" val="1461424349"/>
              </p:ext>
            </p:extLst>
          </p:nvPr>
        </p:nvGraphicFramePr>
        <p:xfrm>
          <a:off x="5635934" y="1543532"/>
          <a:ext cx="1341437" cy="400050"/>
        </p:xfrm>
        <a:graphic>
          <a:graphicData uri="http://schemas.openxmlformats.org/presentationml/2006/ole">
            <mc:AlternateContent xmlns:mc="http://schemas.openxmlformats.org/markup-compatibility/2006">
              <mc:Choice xmlns:v="urn:schemas-microsoft-com:vml" Requires="v">
                <p:oleObj spid="_x0000_s8327" name="Equation" r:id="rId13" imgW="596900" imgH="177800" progId="Equation.3">
                  <p:embed/>
                </p:oleObj>
              </mc:Choice>
              <mc:Fallback>
                <p:oleObj name="Equation" r:id="rId13" imgW="5969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934" y="1543532"/>
                        <a:ext cx="1341437" cy="400050"/>
                      </a:xfrm>
                      <a:prstGeom prst="rect">
                        <a:avLst/>
                      </a:prstGeom>
                      <a:solidFill>
                        <a:sysClr val="window" lastClr="FFFFFF"/>
                      </a:solidFill>
                    </p:spPr>
                  </p:pic>
                </p:oleObj>
              </mc:Fallback>
            </mc:AlternateContent>
          </a:graphicData>
        </a:graphic>
      </p:graphicFrame>
      <p:graphicFrame>
        <p:nvGraphicFramePr>
          <p:cNvPr id="30" name="Object 4"/>
          <p:cNvGraphicFramePr>
            <a:graphicFrameLocks noChangeAspect="1"/>
          </p:cNvGraphicFramePr>
          <p:nvPr>
            <p:extLst>
              <p:ext uri="{D42A27DB-BD31-4B8C-83A1-F6EECF244321}">
                <p14:modId xmlns:p14="http://schemas.microsoft.com/office/powerpoint/2010/main" val="3048161084"/>
              </p:ext>
            </p:extLst>
          </p:nvPr>
        </p:nvGraphicFramePr>
        <p:xfrm>
          <a:off x="5792787" y="3111500"/>
          <a:ext cx="989013" cy="465138"/>
        </p:xfrm>
        <a:graphic>
          <a:graphicData uri="http://schemas.openxmlformats.org/presentationml/2006/ole">
            <mc:AlternateContent xmlns:mc="http://schemas.openxmlformats.org/markup-compatibility/2006">
              <mc:Choice xmlns:v="urn:schemas-microsoft-com:vml" Requires="v">
                <p:oleObj spid="_x0000_s8328" name="Equation" r:id="rId14" imgW="406400" imgH="190500" progId="Equation.3">
                  <p:embed/>
                </p:oleObj>
              </mc:Choice>
              <mc:Fallback>
                <p:oleObj name="Equation" r:id="rId14" imgW="406400" imgH="190500" progId="Equation.3">
                  <p:embed/>
                  <p:pic>
                    <p:nvPicPr>
                      <p:cNvPr id="0" name=""/>
                      <p:cNvPicPr>
                        <a:picLocks noChangeAspect="1" noChangeArrowheads="1"/>
                      </p:cNvPicPr>
                      <p:nvPr/>
                    </p:nvPicPr>
                    <p:blipFill>
                      <a:blip r:embed="rId15"/>
                      <a:srcRect/>
                      <a:stretch>
                        <a:fillRect/>
                      </a:stretch>
                    </p:blipFill>
                    <p:spPr bwMode="auto">
                      <a:xfrm>
                        <a:off x="5792787" y="3111500"/>
                        <a:ext cx="989013" cy="465138"/>
                      </a:xfrm>
                      <a:prstGeom prst="rect">
                        <a:avLst/>
                      </a:prstGeom>
                      <a:solidFill>
                        <a:sysClr val="window" lastClr="FFFFFF"/>
                      </a:solidFill>
                    </p:spPr>
                  </p:pic>
                </p:oleObj>
              </mc:Fallback>
            </mc:AlternateContent>
          </a:graphicData>
        </a:graphic>
      </p:graphicFrame>
      <p:graphicFrame>
        <p:nvGraphicFramePr>
          <p:cNvPr id="32" name="Object 2"/>
          <p:cNvGraphicFramePr>
            <a:graphicFrameLocks noChangeAspect="1"/>
          </p:cNvGraphicFramePr>
          <p:nvPr>
            <p:extLst>
              <p:ext uri="{D42A27DB-BD31-4B8C-83A1-F6EECF244321}">
                <p14:modId xmlns:p14="http://schemas.microsoft.com/office/powerpoint/2010/main" val="620689712"/>
              </p:ext>
            </p:extLst>
          </p:nvPr>
        </p:nvGraphicFramePr>
        <p:xfrm>
          <a:off x="4180196" y="5336718"/>
          <a:ext cx="2797175" cy="904875"/>
        </p:xfrm>
        <a:graphic>
          <a:graphicData uri="http://schemas.openxmlformats.org/presentationml/2006/ole">
            <mc:AlternateContent xmlns:mc="http://schemas.openxmlformats.org/markup-compatibility/2006">
              <mc:Choice xmlns:v="urn:schemas-microsoft-com:vml" Requires="v">
                <p:oleObj spid="_x0000_s8329" name="Equation" r:id="rId16" imgW="1219200" imgH="393700" progId="Equation.3">
                  <p:embed/>
                </p:oleObj>
              </mc:Choice>
              <mc:Fallback>
                <p:oleObj name="Equation" r:id="rId16" imgW="1219200" imgH="393700" progId="Equation.3">
                  <p:embed/>
                  <p:pic>
                    <p:nvPicPr>
                      <p:cNvPr id="0" name=""/>
                      <p:cNvPicPr>
                        <a:picLocks noChangeAspect="1" noChangeArrowheads="1"/>
                      </p:cNvPicPr>
                      <p:nvPr/>
                    </p:nvPicPr>
                    <p:blipFill>
                      <a:blip r:embed="rId17"/>
                      <a:srcRect/>
                      <a:stretch>
                        <a:fillRect/>
                      </a:stretch>
                    </p:blipFill>
                    <p:spPr bwMode="auto">
                      <a:xfrm>
                        <a:off x="4180196" y="5336718"/>
                        <a:ext cx="2797175" cy="904875"/>
                      </a:xfrm>
                      <a:prstGeom prst="rect">
                        <a:avLst/>
                      </a:prstGeom>
                      <a:solidFill>
                        <a:sysClr val="window" lastClr="FFFFFF"/>
                      </a:solidFill>
                    </p:spPr>
                  </p:pic>
                </p:oleObj>
              </mc:Fallback>
            </mc:AlternateContent>
          </a:graphicData>
        </a:graphic>
      </p:graphicFrame>
      <p:sp>
        <p:nvSpPr>
          <p:cNvPr id="35" name="Parallelogram 34"/>
          <p:cNvSpPr/>
          <p:nvPr/>
        </p:nvSpPr>
        <p:spPr>
          <a:xfrm>
            <a:off x="7384225" y="3205163"/>
            <a:ext cx="1143000" cy="381000"/>
          </a:xfrm>
          <a:prstGeom prst="parallelogram">
            <a:avLst>
              <a:gd name="adj" fmla="val 128704"/>
            </a:avLst>
          </a:prstGeom>
          <a:gradFill rotWithShape="1">
            <a:gsLst>
              <a:gs pos="0">
                <a:srgbClr val="1F497D">
                  <a:lumMod val="75000"/>
                </a:srgbClr>
              </a:gs>
              <a:gs pos="100000">
                <a:srgbClr val="1F497D">
                  <a:lumMod val="40000"/>
                  <a:lumOff val="60000"/>
                </a:srgbClr>
              </a:gs>
            </a:gsLst>
            <a:lin ang="16200000" scaled="0"/>
          </a:gradFill>
          <a:ln w="9525" cap="flat" cmpd="sng" algn="ctr">
            <a:solidFill>
              <a:srgbClr val="4F81BD">
                <a:shade val="95000"/>
                <a:satMod val="105000"/>
              </a:srgbClr>
            </a:solidFill>
            <a:prstDash val="solid"/>
          </a:ln>
          <a:effectLst/>
          <a:scene3d>
            <a:camera prst="orthographicFront">
              <a:rot lat="18299987"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6" name="Group 16"/>
          <p:cNvGrpSpPr/>
          <p:nvPr/>
        </p:nvGrpSpPr>
        <p:grpSpPr>
          <a:xfrm>
            <a:off x="7346035" y="4743376"/>
            <a:ext cx="1409700" cy="1519911"/>
            <a:chOff x="5600700" y="4364420"/>
            <a:chExt cx="1409700" cy="1519911"/>
          </a:xfrm>
        </p:grpSpPr>
        <p:sp>
          <p:nvSpPr>
            <p:cNvPr id="47" name="TextBox 46"/>
            <p:cNvSpPr txBox="1"/>
            <p:nvPr/>
          </p:nvSpPr>
          <p:spPr>
            <a:xfrm>
              <a:off x="6112537" y="4364420"/>
              <a:ext cx="27494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solidFill>
                      <a:srgbClr val="FFFF00"/>
                    </a:solidFill>
                  </a:ln>
                  <a:solidFill>
                    <a:sysClr val="windowText" lastClr="000000"/>
                  </a:solidFill>
                  <a:effectLst/>
                  <a:uLnTx/>
                  <a:uFillTx/>
                </a:rPr>
                <a:t>s</a:t>
              </a:r>
              <a:endParaRPr kumimoji="0" lang="en-US" sz="1800" b="0" i="0" u="none" strike="noStrike" kern="0" cap="none" spc="0" normalizeH="0" baseline="0" noProof="0" dirty="0">
                <a:ln>
                  <a:solidFill>
                    <a:srgbClr val="FFFF00"/>
                  </a:solidFill>
                </a:ln>
                <a:solidFill>
                  <a:sysClr val="windowText" lastClr="000000"/>
                </a:solidFill>
                <a:effectLst/>
                <a:uLnTx/>
                <a:uFillTx/>
              </a:endParaRPr>
            </a:p>
          </p:txBody>
        </p:sp>
        <p:sp>
          <p:nvSpPr>
            <p:cNvPr id="48" name="Parallelogram 47"/>
            <p:cNvSpPr/>
            <p:nvPr/>
          </p:nvSpPr>
          <p:spPr>
            <a:xfrm>
              <a:off x="5600700" y="5181600"/>
              <a:ext cx="1143000" cy="381000"/>
            </a:xfrm>
            <a:prstGeom prst="parallelogram">
              <a:avLst>
                <a:gd name="adj" fmla="val 128704"/>
              </a:avLst>
            </a:prstGeom>
            <a:gradFill rotWithShape="1">
              <a:gsLst>
                <a:gs pos="0">
                  <a:srgbClr val="1F497D">
                    <a:lumMod val="75000"/>
                  </a:srgbClr>
                </a:gs>
                <a:gs pos="100000">
                  <a:srgbClr val="1F497D">
                    <a:lumMod val="40000"/>
                    <a:lumOff val="60000"/>
                  </a:srgbClr>
                </a:gs>
              </a:gsLst>
              <a:lin ang="16200000" scaled="0"/>
            </a:gradFill>
            <a:ln w="9525" cap="flat" cmpd="sng" algn="ctr">
              <a:solidFill>
                <a:srgbClr val="4F81BD">
                  <a:shade val="95000"/>
                  <a:satMod val="105000"/>
                </a:srgbClr>
              </a:solidFill>
              <a:prstDash val="solid"/>
            </a:ln>
            <a:effectLst/>
            <a:scene3d>
              <a:camera prst="orthographicFront">
                <a:rot lat="18299987"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Parallelogram 48"/>
            <p:cNvSpPr/>
            <p:nvPr/>
          </p:nvSpPr>
          <p:spPr>
            <a:xfrm>
              <a:off x="5867400" y="5105400"/>
              <a:ext cx="1143000" cy="381000"/>
            </a:xfrm>
            <a:prstGeom prst="parallelogram">
              <a:avLst>
                <a:gd name="adj" fmla="val 128704"/>
              </a:avLst>
            </a:prstGeom>
            <a:gradFill rotWithShape="1">
              <a:gsLst>
                <a:gs pos="0">
                  <a:srgbClr val="1F497D">
                    <a:lumMod val="75000"/>
                  </a:srgbClr>
                </a:gs>
                <a:gs pos="100000">
                  <a:srgbClr val="1F497D">
                    <a:lumMod val="40000"/>
                    <a:lumOff val="60000"/>
                  </a:srgbClr>
                </a:gs>
              </a:gsLst>
              <a:lin ang="16200000" scaled="0"/>
            </a:gradFill>
            <a:ln w="9525" cap="flat" cmpd="sng" algn="ctr">
              <a:solidFill>
                <a:srgbClr val="4F81BD">
                  <a:shade val="95000"/>
                  <a:satMod val="105000"/>
                </a:srgbClr>
              </a:solidFill>
              <a:prstDash val="solid"/>
            </a:ln>
            <a:effectLst/>
            <a:scene3d>
              <a:camera prst="orthographicFront">
                <a:rot lat="18299987"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Parallelogram 49"/>
            <p:cNvSpPr/>
            <p:nvPr/>
          </p:nvSpPr>
          <p:spPr>
            <a:xfrm>
              <a:off x="5638800" y="5029200"/>
              <a:ext cx="1143000" cy="381000"/>
            </a:xfrm>
            <a:prstGeom prst="parallelogram">
              <a:avLst>
                <a:gd name="adj" fmla="val 128704"/>
              </a:avLst>
            </a:prstGeom>
            <a:gradFill rotWithShape="1">
              <a:gsLst>
                <a:gs pos="0">
                  <a:srgbClr val="1F497D">
                    <a:lumMod val="75000"/>
                  </a:srgbClr>
                </a:gs>
                <a:gs pos="100000">
                  <a:srgbClr val="1F497D">
                    <a:lumMod val="40000"/>
                    <a:lumOff val="60000"/>
                  </a:srgbClr>
                </a:gs>
              </a:gsLst>
              <a:lin ang="16200000" scaled="0"/>
            </a:gradFill>
            <a:ln w="9525" cap="flat" cmpd="sng" algn="ctr">
              <a:solidFill>
                <a:srgbClr val="4F81BD">
                  <a:shade val="95000"/>
                  <a:satMod val="105000"/>
                </a:srgbClr>
              </a:solidFill>
              <a:prstDash val="solid"/>
            </a:ln>
            <a:effectLst/>
            <a:scene3d>
              <a:camera prst="orthographicFront">
                <a:rot lat="18299987"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1" name="Straight Arrow Connector 50"/>
            <p:cNvCxnSpPr/>
            <p:nvPr/>
          </p:nvCxnSpPr>
          <p:spPr>
            <a:xfrm rot="5400000">
              <a:off x="6042663" y="4930140"/>
              <a:ext cx="411478" cy="2"/>
            </a:xfrm>
            <a:prstGeom prst="straightConnector1">
              <a:avLst/>
            </a:prstGeom>
            <a:noFill/>
            <a:ln w="15875" cap="flat" cmpd="sng" algn="ctr">
              <a:solidFill>
                <a:srgbClr val="FFFF00"/>
              </a:solidFill>
              <a:prstDash val="solid"/>
              <a:round/>
              <a:headEnd type="none" w="med" len="med"/>
              <a:tailEnd type="arrow" w="med" len="med"/>
            </a:ln>
            <a:effectLst>
              <a:outerShdw blurRad="40000" dist="20000" dir="5400000" rotWithShape="0">
                <a:srgbClr val="000000">
                  <a:alpha val="38000"/>
                </a:srgbClr>
              </a:outerShdw>
            </a:effectLst>
          </p:spPr>
        </p:cxnSp>
        <p:sp>
          <p:nvSpPr>
            <p:cNvPr id="52" name="Oval 51"/>
            <p:cNvSpPr/>
            <p:nvPr/>
          </p:nvSpPr>
          <p:spPr>
            <a:xfrm flipH="1">
              <a:off x="6228078" y="5156202"/>
              <a:ext cx="45719" cy="45719"/>
            </a:xfrm>
            <a:prstGeom prst="ellipse">
              <a:avLst/>
            </a:prstGeom>
            <a:solidFill>
              <a:srgbClr val="FFFF00">
                <a:alpha val="56000"/>
              </a:srgbClr>
            </a:solidFill>
            <a:ln w="9525" cap="flat" cmpd="sng" algn="ctr">
              <a:solidFill>
                <a:srgbClr val="FFFF00">
                  <a:alpha val="62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rot="5400000">
              <a:off x="6098782" y="5334397"/>
              <a:ext cx="304005" cy="1588"/>
            </a:xfrm>
            <a:prstGeom prst="line">
              <a:avLst/>
            </a:prstGeom>
            <a:noFill/>
            <a:ln w="25400" cap="flat" cmpd="sng" algn="ctr">
              <a:solidFill>
                <a:srgbClr val="FFFF00">
                  <a:alpha val="68000"/>
                </a:srgbClr>
              </a:solidFill>
              <a:prstDash val="sysDash"/>
              <a:round/>
              <a:headEnd type="none" w="med" len="med"/>
              <a:tailEnd type="none" w="med" len="med"/>
            </a:ln>
            <a:effectLst>
              <a:outerShdw blurRad="40000" dist="20000" dir="5400000" rotWithShape="0">
                <a:srgbClr val="000000">
                  <a:alpha val="38000"/>
                </a:srgbClr>
              </a:outerShdw>
            </a:effectLst>
          </p:spPr>
        </p:cxnSp>
        <p:cxnSp>
          <p:nvCxnSpPr>
            <p:cNvPr id="54" name="Straight Arrow Connector 53"/>
            <p:cNvCxnSpPr/>
            <p:nvPr/>
          </p:nvCxnSpPr>
          <p:spPr>
            <a:xfrm rot="5400000">
              <a:off x="6054462" y="5693038"/>
              <a:ext cx="380999" cy="1588"/>
            </a:xfrm>
            <a:prstGeom prst="straightConnector1">
              <a:avLst/>
            </a:prstGeom>
            <a:noFill/>
            <a:ln w="15875" cap="flat" cmpd="sng" algn="ctr">
              <a:solidFill>
                <a:srgbClr val="FFFF00"/>
              </a:solidFill>
              <a:prstDash val="solid"/>
              <a:round/>
              <a:headEnd type="none" w="med" len="med"/>
              <a:tailEnd type="arrow"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1250087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
            <a:ext cx="8229600" cy="1143000"/>
          </a:xfrm>
        </p:spPr>
        <p:txBody>
          <a:bodyPr>
            <a:normAutofit fontScale="90000"/>
          </a:bodyPr>
          <a:lstStyle/>
          <a:p>
            <a:pPr lvl="1" algn="ctr" defTabSz="457200" rtl="0">
              <a:spcBef>
                <a:spcPct val="0"/>
              </a:spcBef>
            </a:pPr>
            <a:r>
              <a:rPr lang="en-US" sz="3200" dirty="0" smtClean="0"/>
              <a:t>Partitioned data into overlapping </a:t>
            </a:r>
            <a:br>
              <a:rPr lang="en-US" sz="3200" dirty="0" smtClean="0"/>
            </a:br>
            <a:r>
              <a:rPr lang="en-US" sz="3200" dirty="0" smtClean="0"/>
              <a:t>spatiotemporal neighborhoods</a:t>
            </a:r>
            <a:r>
              <a:rPr lang="en-US" dirty="0" smtClean="0"/>
              <a:t>. </a:t>
            </a:r>
            <a:br>
              <a:rPr lang="en-US" dirty="0" smtClean="0"/>
            </a:br>
            <a:endParaRPr lang="en-US" dirty="0"/>
          </a:p>
        </p:txBody>
      </p:sp>
      <p:sp>
        <p:nvSpPr>
          <p:cNvPr id="3" name="Rectangle 2"/>
          <p:cNvSpPr txBox="1">
            <a:spLocks noChangeArrowheads="1"/>
          </p:cNvSpPr>
          <p:nvPr/>
        </p:nvSpPr>
        <p:spPr>
          <a:xfrm>
            <a:off x="609600" y="762000"/>
            <a:ext cx="4876800" cy="5638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None/>
            </a:pPr>
            <a:endParaRPr lang="en-US" sz="2000" dirty="0" smtClean="0"/>
          </a:p>
          <a:p>
            <a:pPr marL="457200" indent="-457200">
              <a:buFont typeface="Arial"/>
              <a:buNone/>
            </a:pPr>
            <a:endParaRPr lang="en-US" sz="2000" dirty="0"/>
          </a:p>
          <a:p>
            <a:pPr marL="457200" indent="-457200">
              <a:buFont typeface="Arial"/>
              <a:buNone/>
            </a:pPr>
            <a:r>
              <a:rPr lang="en-US" sz="2000" dirty="0" smtClean="0"/>
              <a:t>“Slice and dice” ST extent into </a:t>
            </a:r>
            <a:r>
              <a:rPr lang="en-US" sz="2000" i="1" dirty="0" smtClean="0"/>
              <a:t>stixels</a:t>
            </a:r>
          </a:p>
          <a:p>
            <a:pPr marL="457200" indent="-457200"/>
            <a:r>
              <a:rPr lang="en-US" sz="2000" dirty="0" smtClean="0"/>
              <a:t>With sufficient overlap</a:t>
            </a:r>
          </a:p>
          <a:p>
            <a:pPr marL="457200" indent="-457200"/>
            <a:r>
              <a:rPr lang="en-US" sz="2000" dirty="0" smtClean="0"/>
              <a:t>Adapt to different dynamics </a:t>
            </a:r>
          </a:p>
          <a:p>
            <a:pPr marL="457200" indent="-457200">
              <a:buFont typeface="Arial"/>
              <a:buNone/>
            </a:pPr>
            <a:r>
              <a:rPr lang="en-US" dirty="0" smtClean="0"/>
              <a:t> </a:t>
            </a:r>
          </a:p>
          <a:p>
            <a:pPr marL="457200" indent="-457200">
              <a:buFont typeface="Arial"/>
              <a:buNone/>
            </a:pPr>
            <a:r>
              <a:rPr lang="en-US" sz="2000" u="sng" dirty="0" smtClean="0"/>
              <a:t>Temporal Design:</a:t>
            </a:r>
            <a:r>
              <a:rPr lang="en-US" sz="2000" dirty="0" smtClean="0"/>
              <a:t> </a:t>
            </a:r>
          </a:p>
          <a:p>
            <a:pPr marL="457200" indent="-457200"/>
            <a:r>
              <a:rPr lang="en-US" sz="2000" dirty="0" smtClean="0"/>
              <a:t>40 day intervals</a:t>
            </a:r>
          </a:p>
          <a:p>
            <a:pPr marL="457200" indent="-457200"/>
            <a:r>
              <a:rPr lang="en-US" sz="2000" dirty="0" smtClean="0"/>
              <a:t>80 evenly spaced windows</a:t>
            </a:r>
          </a:p>
          <a:p>
            <a:pPr marL="0" indent="0">
              <a:buNone/>
            </a:pPr>
            <a:r>
              <a:rPr lang="en-US" sz="2000" dirty="0"/>
              <a:t>	</a:t>
            </a:r>
            <a:r>
              <a:rPr lang="en-US" sz="2000" dirty="0" smtClean="0"/>
              <a:t> throughout year</a:t>
            </a:r>
          </a:p>
          <a:p>
            <a:pPr marL="457200" indent="-457200"/>
            <a:endParaRPr lang="en-US" sz="2000" dirty="0" smtClean="0"/>
          </a:p>
          <a:p>
            <a:pPr marL="457200" indent="-457200">
              <a:buFont typeface="Arial"/>
              <a:buNone/>
            </a:pPr>
            <a:r>
              <a:rPr lang="en-US" sz="2000" u="sng" dirty="0" smtClean="0"/>
              <a:t>Spatial Design</a:t>
            </a:r>
          </a:p>
          <a:p>
            <a:pPr marL="457200" indent="-457200"/>
            <a:r>
              <a:rPr lang="en-US" sz="2000" dirty="0" smtClean="0"/>
              <a:t>For each time interval</a:t>
            </a:r>
          </a:p>
          <a:p>
            <a:pPr marL="457200" indent="-457200"/>
            <a:r>
              <a:rPr lang="en-US" sz="2000" dirty="0" smtClean="0"/>
              <a:t>Random Sample rectangles </a:t>
            </a:r>
          </a:p>
          <a:p>
            <a:pPr marL="457200" indent="-457200">
              <a:buFont typeface="Arial"/>
              <a:buNone/>
            </a:pPr>
            <a:r>
              <a:rPr lang="en-US" sz="2000" dirty="0" smtClean="0"/>
              <a:t>	(12 </a:t>
            </a:r>
            <a:r>
              <a:rPr lang="en-US" sz="2000" dirty="0" err="1" smtClean="0"/>
              <a:t>deg</a:t>
            </a:r>
            <a:r>
              <a:rPr lang="en-US" sz="2000" dirty="0" smtClean="0"/>
              <a:t> </a:t>
            </a:r>
            <a:r>
              <a:rPr lang="en-US" sz="2000" dirty="0" err="1" smtClean="0"/>
              <a:t>lon</a:t>
            </a:r>
            <a:r>
              <a:rPr lang="en-US" sz="2000" dirty="0" smtClean="0"/>
              <a:t> x 9 </a:t>
            </a:r>
            <a:r>
              <a:rPr lang="en-US" sz="2000" dirty="0" err="1" smtClean="0"/>
              <a:t>deg</a:t>
            </a:r>
            <a:r>
              <a:rPr lang="en-US" sz="2000" dirty="0" smtClean="0"/>
              <a:t> </a:t>
            </a:r>
            <a:r>
              <a:rPr lang="en-US" sz="2000" dirty="0" err="1" smtClean="0"/>
              <a:t>lat</a:t>
            </a:r>
            <a:r>
              <a:rPr lang="en-US" sz="2000" dirty="0" smtClean="0"/>
              <a:t>) </a:t>
            </a:r>
          </a:p>
          <a:p>
            <a:pPr marL="457200" indent="-457200"/>
            <a:r>
              <a:rPr lang="en-US" sz="2000" dirty="0" smtClean="0"/>
              <a:t>Minimum 25 unique locations.</a:t>
            </a:r>
            <a:endParaRPr lang="en-US" sz="2000" dirty="0"/>
          </a:p>
        </p:txBody>
      </p:sp>
      <p:pic>
        <p:nvPicPr>
          <p:cNvPr id="4" name="Picture 3" descr="stem.erd..ST.regions.png"/>
          <p:cNvPicPr>
            <a:picLocks noChangeAspect="1"/>
          </p:cNvPicPr>
          <p:nvPr/>
        </p:nvPicPr>
        <p:blipFill>
          <a:blip r:embed="rId2"/>
          <a:srcRect r="50000" b="53871"/>
          <a:stretch>
            <a:fillRect/>
          </a:stretch>
        </p:blipFill>
        <p:spPr>
          <a:xfrm>
            <a:off x="4124959" y="1874521"/>
            <a:ext cx="5021739" cy="2992119"/>
          </a:xfrm>
          <a:prstGeom prst="rect">
            <a:avLst/>
          </a:prstGeom>
        </p:spPr>
      </p:pic>
    </p:spTree>
    <p:extLst>
      <p:ext uri="{BB962C8B-B14F-4D97-AF65-F5344CB8AC3E}">
        <p14:creationId xmlns:p14="http://schemas.microsoft.com/office/powerpoint/2010/main" val="2386120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defTabSz="457200" rtl="0">
              <a:spcBef>
                <a:spcPct val="0"/>
              </a:spcBef>
            </a:pPr>
            <a:r>
              <a:rPr lang="en-US" sz="3200" dirty="0" smtClean="0"/>
              <a:t>Two-stage model for relative </a:t>
            </a:r>
            <a:r>
              <a:rPr lang="en-US" sz="3200" dirty="0" smtClean="0"/>
              <a:t>abundance to address zero inflation</a:t>
            </a:r>
            <a:endParaRPr lang="en-US" sz="3200" dirty="0"/>
          </a:p>
        </p:txBody>
      </p:sp>
      <p:sp>
        <p:nvSpPr>
          <p:cNvPr id="3" name="Content Placeholder 2"/>
          <p:cNvSpPr>
            <a:spLocks noGrp="1"/>
          </p:cNvSpPr>
          <p:nvPr>
            <p:ph idx="1"/>
          </p:nvPr>
        </p:nvSpPr>
        <p:spPr/>
        <p:txBody>
          <a:bodyPr>
            <a:normAutofit/>
          </a:bodyPr>
          <a:lstStyle/>
          <a:p>
            <a:r>
              <a:rPr lang="en-US" dirty="0" smtClean="0"/>
              <a:t>Stage 1</a:t>
            </a:r>
          </a:p>
          <a:p>
            <a:pPr lvl="1"/>
            <a:r>
              <a:rPr lang="en-US" dirty="0" smtClean="0"/>
              <a:t>Used </a:t>
            </a:r>
            <a:r>
              <a:rPr lang="en-US" dirty="0"/>
              <a:t>a binary (i.e., presence/absence) response of </a:t>
            </a:r>
            <a:r>
              <a:rPr lang="en-US" dirty="0" smtClean="0"/>
              <a:t>the </a:t>
            </a:r>
            <a:r>
              <a:rPr lang="en-US" dirty="0" err="1" smtClean="0"/>
              <a:t>zi</a:t>
            </a:r>
            <a:r>
              <a:rPr lang="en-US" dirty="0" smtClean="0"/>
              <a:t>-BRT </a:t>
            </a:r>
            <a:r>
              <a:rPr lang="en-US" dirty="0"/>
              <a:t>to identify suitable habitat. (similar to occurrence</a:t>
            </a:r>
            <a:r>
              <a:rPr lang="en-US" dirty="0" smtClean="0"/>
              <a:t>)</a:t>
            </a:r>
            <a:endParaRPr lang="en-US" dirty="0"/>
          </a:p>
          <a:p>
            <a:r>
              <a:rPr lang="en-US" dirty="0" smtClean="0"/>
              <a:t>Stage 2</a:t>
            </a:r>
          </a:p>
          <a:p>
            <a:pPr lvl="1"/>
            <a:r>
              <a:rPr lang="en-US" dirty="0" smtClean="0"/>
              <a:t>Locations with suitable habitat and abundances were weighted heavier in the model </a:t>
            </a:r>
          </a:p>
          <a:p>
            <a:pPr marL="457200" lvl="1" indent="0">
              <a:buNone/>
            </a:pPr>
            <a:r>
              <a:rPr lang="en-US" dirty="0" smtClean="0"/>
              <a:t>{square root of the number +1}</a:t>
            </a:r>
          </a:p>
        </p:txBody>
      </p:sp>
    </p:spTree>
    <p:extLst>
      <p:ext uri="{BB962C8B-B14F-4D97-AF65-F5344CB8AC3E}">
        <p14:creationId xmlns:p14="http://schemas.microsoft.com/office/powerpoint/2010/main" val="33046291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1276</TotalTime>
  <Words>1179</Words>
  <Application>Microsoft Macintosh PowerPoint</Application>
  <PresentationFormat>On-screen Show (4:3)</PresentationFormat>
  <Paragraphs>175</Paragraphs>
  <Slides>21</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Occurrence Versus Abundance in Species Distribution Models</vt:lpstr>
      <vt:lpstr>Bird Returns Dynamic Conservation in the Central Valley of California</vt:lpstr>
      <vt:lpstr>Occurrence often considered a surrogate of abundance. </vt:lpstr>
      <vt:lpstr>Challenges in Creating a Regression Model for Abundance</vt:lpstr>
      <vt:lpstr>Experiment</vt:lpstr>
      <vt:lpstr>PowerPoint Presentation</vt:lpstr>
      <vt:lpstr>PowerPoint Presentation</vt:lpstr>
      <vt:lpstr>Partitioned data into overlapping  spatiotemporal neighborhoods.  </vt:lpstr>
      <vt:lpstr>Two-stage model for relative abundance to address zero inflation</vt:lpstr>
      <vt:lpstr>Relative Abundance or  Occurrence Estimates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Avian Abundance Estimation Across the Pacific Flyway for Full Life-cycle Conservation Planning</vt:lpstr>
      <vt:lpstr>Conclusions </vt:lpstr>
      <vt:lpstr>PowerPoint Presentation</vt:lpstr>
    </vt:vector>
  </TitlesOfParts>
  <Company>Cornell Lab of Ornithology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Kelling</dc:creator>
  <cp:lastModifiedBy>Steve Kelling</cp:lastModifiedBy>
  <cp:revision>41</cp:revision>
  <dcterms:created xsi:type="dcterms:W3CDTF">2015-04-20T13:19:40Z</dcterms:created>
  <dcterms:modified xsi:type="dcterms:W3CDTF">2015-04-23T14:42:00Z</dcterms:modified>
</cp:coreProperties>
</file>